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4"/>
  </p:notesMasterIdLst>
  <p:sldIdLst>
    <p:sldId id="256" r:id="rId2"/>
    <p:sldId id="260" r:id="rId3"/>
    <p:sldId id="257" r:id="rId4"/>
    <p:sldId id="258" r:id="rId5"/>
    <p:sldId id="263" r:id="rId6"/>
    <p:sldId id="298" r:id="rId7"/>
    <p:sldId id="300" r:id="rId8"/>
    <p:sldId id="301" r:id="rId9"/>
    <p:sldId id="302" r:id="rId10"/>
    <p:sldId id="261" r:id="rId11"/>
    <p:sldId id="303" r:id="rId12"/>
    <p:sldId id="304" r:id="rId13"/>
    <p:sldId id="262" r:id="rId14"/>
    <p:sldId id="308" r:id="rId15"/>
    <p:sldId id="309" r:id="rId16"/>
    <p:sldId id="310" r:id="rId17"/>
    <p:sldId id="311" r:id="rId18"/>
    <p:sldId id="317" r:id="rId19"/>
    <p:sldId id="318" r:id="rId20"/>
    <p:sldId id="319" r:id="rId21"/>
    <p:sldId id="320" r:id="rId22"/>
    <p:sldId id="305" r:id="rId23"/>
    <p:sldId id="306" r:id="rId24"/>
    <p:sldId id="307" r:id="rId25"/>
    <p:sldId id="312" r:id="rId26"/>
    <p:sldId id="313" r:id="rId27"/>
    <p:sldId id="314" r:id="rId28"/>
    <p:sldId id="315" r:id="rId29"/>
    <p:sldId id="321" r:id="rId30"/>
    <p:sldId id="322" r:id="rId31"/>
    <p:sldId id="316" r:id="rId32"/>
    <p:sldId id="323" r:id="rId33"/>
  </p:sldIdLst>
  <p:sldSz cx="9144000" cy="5143500" type="screen16x9"/>
  <p:notesSz cx="6858000" cy="9144000"/>
  <p:embeddedFontLst>
    <p:embeddedFont>
      <p:font typeface="Archivo" pitchFamily="2" charset="0"/>
      <p:regular r:id="rId35"/>
      <p:bold r:id="rId36"/>
      <p:italic r:id="rId37"/>
      <p:boldItalic r:id="rId38"/>
    </p:embeddedFont>
    <p:embeddedFont>
      <p:font typeface="Hind" panose="02000000000000000000" pitchFamily="2" charset="0"/>
      <p:regular r:id="rId39"/>
      <p:bold r:id="rId40"/>
    </p:embeddedFont>
    <p:embeddedFont>
      <p:font typeface="Hind SemiBold" panose="020B0604020202020204" pitchFamily="34" charset="0"/>
      <p:regular r:id="rId41"/>
      <p:bold r:id="rId42"/>
    </p:embeddedFont>
    <p:embeddedFont>
      <p:font typeface="Lexend" pitchFamily="2" charset="0"/>
      <p:regular r:id="rId43"/>
      <p:bold r:id="rId44"/>
    </p:embeddedFont>
    <p:embeddedFont>
      <p:font typeface="Mada" pitchFamily="2" charset="-78"/>
      <p:regular r:id="rId45"/>
      <p:bold r:id="rId46"/>
    </p:embeddedFont>
    <p:embeddedFont>
      <p:font typeface="Montserrat" pitchFamily="2" charset="0"/>
      <p:regular r:id="rId47"/>
      <p:bold r:id="rId48"/>
      <p:italic r:id="rId49"/>
      <p:boldItalic r:id="rId50"/>
    </p:embeddedFont>
    <p:embeddedFont>
      <p:font typeface="Trebuchet MS" panose="020B0703020202090204" pitchFamily="34" charset="0"/>
      <p:regular r:id="rId51"/>
      <p:bold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77924B-A21A-4A84-8B63-321AAB3128A0}">
  <a:tblStyle styleId="{D777924B-A21A-4A84-8B63-321AAB3128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CAF9ED-07DC-4A11-8D7F-57B35C25682E}" styleName="Μεσαίο στυλ 1 - Έμφαση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Μεσαίο στυλ 1 - Έμφαση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Μεσαίο στυλ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41" d="100"/>
          <a:sy n="141"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d29c8167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d29c8167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d9fe3b41df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3466C42D-7679-E00D-F91F-3C4E9449254B}"/>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73C66CFB-3AD5-3513-1151-53A2C48651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7C0D11D4-5B71-6BF7-F3AD-C7EB559E17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348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7B637F73-550F-8293-0643-DD48B7E30793}"/>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441B276B-67D2-BA51-3C6A-8D21A05D13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F8FE0215-9064-5521-6DDF-932EA030AA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389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d9fe3b41df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d9fe3b41df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825BEE0D-8A5F-14C8-6947-B8867A09C708}"/>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29D481C8-514B-6963-1A81-37C91A283A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7A0B8E0A-9ECC-1DC6-B82E-3F904A6637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3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966E51E0-72FD-5A6F-6BB2-AFCD9A0333B7}"/>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3DF48952-EA64-0840-BBD8-1D2608039C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6B3031F1-3F1F-51C5-E212-39C83A9D56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04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B1AFA7BF-F73E-C37F-5718-3BFA527AF2D6}"/>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09E736AB-822E-0457-EC98-A44190A1E0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FF69C690-2CA9-570E-9C26-9C66134963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230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a:extLst>
            <a:ext uri="{FF2B5EF4-FFF2-40B4-BE49-F238E27FC236}">
              <a16:creationId xmlns:a16="http://schemas.microsoft.com/office/drawing/2014/main" id="{CC1CE2BB-A41F-4852-6A40-B84C80564660}"/>
            </a:ext>
          </a:extLst>
        </p:cNvPr>
        <p:cNvGrpSpPr/>
        <p:nvPr/>
      </p:nvGrpSpPr>
      <p:grpSpPr>
        <a:xfrm>
          <a:off x="0" y="0"/>
          <a:ext cx="0" cy="0"/>
          <a:chOff x="0" y="0"/>
          <a:chExt cx="0" cy="0"/>
        </a:xfrm>
      </p:grpSpPr>
      <p:sp>
        <p:nvSpPr>
          <p:cNvPr id="434" name="Google Shape;434;g2d9fe3b41df_0_445:notes">
            <a:extLst>
              <a:ext uri="{FF2B5EF4-FFF2-40B4-BE49-F238E27FC236}">
                <a16:creationId xmlns:a16="http://schemas.microsoft.com/office/drawing/2014/main" id="{6A4C4884-7030-E41E-88CF-BF226D4203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d9fe3b41df_0_445:notes">
            <a:extLst>
              <a:ext uri="{FF2B5EF4-FFF2-40B4-BE49-F238E27FC236}">
                <a16:creationId xmlns:a16="http://schemas.microsoft.com/office/drawing/2014/main" id="{5DF4ADB2-089F-C898-FBE0-3DBE772EFD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731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BE2F44D5-FE48-7491-D03D-887AC3696D64}"/>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DB59B035-C58F-703A-045F-33CE461D31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04B1A035-A1F2-C9DC-FF27-7E4F68B556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718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990B737A-0BD6-227A-B7F7-C50A308F974A}"/>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8C7ABCC6-C579-EAE6-487E-63069D84E0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CD95ECD5-A1CD-DB06-1B89-E19E1E99A9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55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d294afe249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d294afe249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89F134D7-C5AA-2534-795B-38EC81F2A2ED}"/>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8359181D-60FB-7DBB-87DE-F718BC89D5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74DED574-97E9-BA86-4508-3518490962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397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a:extLst>
            <a:ext uri="{FF2B5EF4-FFF2-40B4-BE49-F238E27FC236}">
              <a16:creationId xmlns:a16="http://schemas.microsoft.com/office/drawing/2014/main" id="{E6D66EE3-789D-4F5E-1244-CF902658F892}"/>
            </a:ext>
          </a:extLst>
        </p:cNvPr>
        <p:cNvGrpSpPr/>
        <p:nvPr/>
      </p:nvGrpSpPr>
      <p:grpSpPr>
        <a:xfrm>
          <a:off x="0" y="0"/>
          <a:ext cx="0" cy="0"/>
          <a:chOff x="0" y="0"/>
          <a:chExt cx="0" cy="0"/>
        </a:xfrm>
      </p:grpSpPr>
      <p:sp>
        <p:nvSpPr>
          <p:cNvPr id="434" name="Google Shape;434;g2d9fe3b41df_0_445:notes">
            <a:extLst>
              <a:ext uri="{FF2B5EF4-FFF2-40B4-BE49-F238E27FC236}">
                <a16:creationId xmlns:a16="http://schemas.microsoft.com/office/drawing/2014/main" id="{8CDB6583-92D3-A1AF-3192-2856E4BD2B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d9fe3b41df_0_445:notes">
            <a:extLst>
              <a:ext uri="{FF2B5EF4-FFF2-40B4-BE49-F238E27FC236}">
                <a16:creationId xmlns:a16="http://schemas.microsoft.com/office/drawing/2014/main" id="{6C16C31F-0F6A-B1E2-8968-B5A046C7B3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112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7462114D-9B36-C300-DCAD-B7D52994F2E6}"/>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E6DBB32B-B4D1-8DC8-0A59-27F61364D1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68574640-8E22-DDBC-924E-8BE0FBAB4B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377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D31176CC-5FCB-4940-55AC-592CEDF2FE9C}"/>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6B4DEA4F-E9A4-855E-A3EB-1A82F94582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6DED841E-B0E2-3617-12F5-D1F0D04BE5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52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a:extLst>
            <a:ext uri="{FF2B5EF4-FFF2-40B4-BE49-F238E27FC236}">
              <a16:creationId xmlns:a16="http://schemas.microsoft.com/office/drawing/2014/main" id="{B7C9AFFA-A8F2-E5F5-E080-CCFF3AA37B6D}"/>
            </a:ext>
          </a:extLst>
        </p:cNvPr>
        <p:cNvGrpSpPr/>
        <p:nvPr/>
      </p:nvGrpSpPr>
      <p:grpSpPr>
        <a:xfrm>
          <a:off x="0" y="0"/>
          <a:ext cx="0" cy="0"/>
          <a:chOff x="0" y="0"/>
          <a:chExt cx="0" cy="0"/>
        </a:xfrm>
      </p:grpSpPr>
      <p:sp>
        <p:nvSpPr>
          <p:cNvPr id="434" name="Google Shape;434;g2d9fe3b41df_0_445:notes">
            <a:extLst>
              <a:ext uri="{FF2B5EF4-FFF2-40B4-BE49-F238E27FC236}">
                <a16:creationId xmlns:a16="http://schemas.microsoft.com/office/drawing/2014/main" id="{1BA9BB4C-763D-E094-6B75-C2AF74ECBF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d9fe3b41df_0_445:notes">
            <a:extLst>
              <a:ext uri="{FF2B5EF4-FFF2-40B4-BE49-F238E27FC236}">
                <a16:creationId xmlns:a16="http://schemas.microsoft.com/office/drawing/2014/main" id="{E7C2DDC0-27CB-3F1E-7926-5AB24B2AC3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788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A116624D-CD1E-7A9B-A657-A9D67AB6A9E0}"/>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53764C07-412E-9E32-B027-18C0C9061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D28C42C1-A014-AD65-C024-1B2881D084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513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BB3E6C4F-326D-B79F-313D-D0DE89677AF0}"/>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B1027183-3E13-D6C3-4BE6-8FB01223A3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C826A6D7-2FA7-43EC-911A-4BE596561A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370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a:extLst>
            <a:ext uri="{FF2B5EF4-FFF2-40B4-BE49-F238E27FC236}">
              <a16:creationId xmlns:a16="http://schemas.microsoft.com/office/drawing/2014/main" id="{CCCCF58C-EF22-67E5-3291-2ECD7770CB18}"/>
            </a:ext>
          </a:extLst>
        </p:cNvPr>
        <p:cNvGrpSpPr/>
        <p:nvPr/>
      </p:nvGrpSpPr>
      <p:grpSpPr>
        <a:xfrm>
          <a:off x="0" y="0"/>
          <a:ext cx="0" cy="0"/>
          <a:chOff x="0" y="0"/>
          <a:chExt cx="0" cy="0"/>
        </a:xfrm>
      </p:grpSpPr>
      <p:sp>
        <p:nvSpPr>
          <p:cNvPr id="434" name="Google Shape;434;g2d9fe3b41df_0_445:notes">
            <a:extLst>
              <a:ext uri="{FF2B5EF4-FFF2-40B4-BE49-F238E27FC236}">
                <a16:creationId xmlns:a16="http://schemas.microsoft.com/office/drawing/2014/main" id="{9AAAF59A-4F47-1CD4-444E-066311E0A0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d9fe3b41df_0_445:notes">
            <a:extLst>
              <a:ext uri="{FF2B5EF4-FFF2-40B4-BE49-F238E27FC236}">
                <a16:creationId xmlns:a16="http://schemas.microsoft.com/office/drawing/2014/main" id="{541E633C-7EF2-9089-3435-7D73F1A566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627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AC76844D-3A16-D602-0817-7ADD00282B81}"/>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1A980CEC-CDE3-E769-59BF-1564D22315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B5AA7EF7-2EAD-6200-CFC3-01272336F3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227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294afe24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294afe24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d294afe249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d294afe249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d9fe3b41df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d9fe3b41df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a:extLst>
            <a:ext uri="{FF2B5EF4-FFF2-40B4-BE49-F238E27FC236}">
              <a16:creationId xmlns:a16="http://schemas.microsoft.com/office/drawing/2014/main" id="{614B53E1-7961-D640-A0F6-81A04D70BD27}"/>
            </a:ext>
          </a:extLst>
        </p:cNvPr>
        <p:cNvGrpSpPr/>
        <p:nvPr/>
      </p:nvGrpSpPr>
      <p:grpSpPr>
        <a:xfrm>
          <a:off x="0" y="0"/>
          <a:ext cx="0" cy="0"/>
          <a:chOff x="0" y="0"/>
          <a:chExt cx="0" cy="0"/>
        </a:xfrm>
      </p:grpSpPr>
      <p:sp>
        <p:nvSpPr>
          <p:cNvPr id="830" name="Google Shape;830;g2d294afe249_0_328:notes">
            <a:extLst>
              <a:ext uri="{FF2B5EF4-FFF2-40B4-BE49-F238E27FC236}">
                <a16:creationId xmlns:a16="http://schemas.microsoft.com/office/drawing/2014/main" id="{3F8513C4-9679-5392-6431-51FABC0354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2d294afe249_0_328:notes">
            <a:extLst>
              <a:ext uri="{FF2B5EF4-FFF2-40B4-BE49-F238E27FC236}">
                <a16:creationId xmlns:a16="http://schemas.microsoft.com/office/drawing/2014/main" id="{35D5779C-D7FE-4EF9-6EB4-24026CE6F1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190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a:extLst>
            <a:ext uri="{FF2B5EF4-FFF2-40B4-BE49-F238E27FC236}">
              <a16:creationId xmlns:a16="http://schemas.microsoft.com/office/drawing/2014/main" id="{395263FA-67BA-8BDE-4680-A0BC3F2740CB}"/>
            </a:ext>
          </a:extLst>
        </p:cNvPr>
        <p:cNvGrpSpPr/>
        <p:nvPr/>
      </p:nvGrpSpPr>
      <p:grpSpPr>
        <a:xfrm>
          <a:off x="0" y="0"/>
          <a:ext cx="0" cy="0"/>
          <a:chOff x="0" y="0"/>
          <a:chExt cx="0" cy="0"/>
        </a:xfrm>
      </p:grpSpPr>
      <p:sp>
        <p:nvSpPr>
          <p:cNvPr id="592" name="Google Shape;592;g2d9fe3b41df_0_784:notes">
            <a:extLst>
              <a:ext uri="{FF2B5EF4-FFF2-40B4-BE49-F238E27FC236}">
                <a16:creationId xmlns:a16="http://schemas.microsoft.com/office/drawing/2014/main" id="{D08B2163-182D-09F0-1719-C2BFA8963B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d9fe3b41df_0_784:notes">
            <a:extLst>
              <a:ext uri="{FF2B5EF4-FFF2-40B4-BE49-F238E27FC236}">
                <a16:creationId xmlns:a16="http://schemas.microsoft.com/office/drawing/2014/main" id="{117EF50C-AB9C-A632-58BC-B7B375715A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075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C569471E-469E-5386-88F0-2D27C870E96F}"/>
            </a:ext>
          </a:extLst>
        </p:cNvPr>
        <p:cNvGrpSpPr/>
        <p:nvPr/>
      </p:nvGrpSpPr>
      <p:grpSpPr>
        <a:xfrm>
          <a:off x="0" y="0"/>
          <a:ext cx="0" cy="0"/>
          <a:chOff x="0" y="0"/>
          <a:chExt cx="0" cy="0"/>
        </a:xfrm>
      </p:grpSpPr>
      <p:sp>
        <p:nvSpPr>
          <p:cNvPr id="386" name="Google Shape;386;g2d9fe3b41df_0_301:notes">
            <a:extLst>
              <a:ext uri="{FF2B5EF4-FFF2-40B4-BE49-F238E27FC236}">
                <a16:creationId xmlns:a16="http://schemas.microsoft.com/office/drawing/2014/main" id="{D06CFEC7-DE74-7276-C007-C0F7D25A86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9fe3b41df_0_301:notes">
            <a:extLst>
              <a:ext uri="{FF2B5EF4-FFF2-40B4-BE49-F238E27FC236}">
                <a16:creationId xmlns:a16="http://schemas.microsoft.com/office/drawing/2014/main" id="{80887C1E-7F47-52B0-F757-ADACE4F875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468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a:extLst>
            <a:ext uri="{FF2B5EF4-FFF2-40B4-BE49-F238E27FC236}">
              <a16:creationId xmlns:a16="http://schemas.microsoft.com/office/drawing/2014/main" id="{2066EFC9-9E04-6EAA-3157-B3A8050A0A7B}"/>
            </a:ext>
          </a:extLst>
        </p:cNvPr>
        <p:cNvGrpSpPr/>
        <p:nvPr/>
      </p:nvGrpSpPr>
      <p:grpSpPr>
        <a:xfrm>
          <a:off x="0" y="0"/>
          <a:ext cx="0" cy="0"/>
          <a:chOff x="0" y="0"/>
          <a:chExt cx="0" cy="0"/>
        </a:xfrm>
      </p:grpSpPr>
      <p:sp>
        <p:nvSpPr>
          <p:cNvPr id="490" name="Google Shape;490;g2d9fe3b41df_0_611:notes">
            <a:extLst>
              <a:ext uri="{FF2B5EF4-FFF2-40B4-BE49-F238E27FC236}">
                <a16:creationId xmlns:a16="http://schemas.microsoft.com/office/drawing/2014/main" id="{3977B90C-B0CC-A046-69C6-4E154EC9B9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d9fe3b41df_0_611:notes">
            <a:extLst>
              <a:ext uri="{FF2B5EF4-FFF2-40B4-BE49-F238E27FC236}">
                <a16:creationId xmlns:a16="http://schemas.microsoft.com/office/drawing/2014/main" id="{72D2FDD8-141F-0507-D209-76548D435B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478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302875"/>
            <a:ext cx="4578900" cy="21282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5100" y="3431125"/>
            <a:ext cx="45789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0" y="-176475"/>
            <a:ext cx="9405000" cy="5320025"/>
            <a:chOff x="0" y="-176475"/>
            <a:chExt cx="9405000" cy="5320025"/>
          </a:xfrm>
        </p:grpSpPr>
        <p:grpSp>
          <p:nvGrpSpPr>
            <p:cNvPr id="12" name="Google Shape;12;p2"/>
            <p:cNvGrpSpPr/>
            <p:nvPr/>
          </p:nvGrpSpPr>
          <p:grpSpPr>
            <a:xfrm>
              <a:off x="0" y="-176475"/>
              <a:ext cx="2226100" cy="874800"/>
              <a:chOff x="0" y="-176475"/>
              <a:chExt cx="2226100" cy="874800"/>
            </a:xfrm>
          </p:grpSpPr>
          <p:sp>
            <p:nvSpPr>
              <p:cNvPr id="13" name="Google Shape;13;p2"/>
              <p:cNvSpPr/>
              <p:nvPr/>
            </p:nvSpPr>
            <p:spPr>
              <a:xfrm>
                <a:off x="1351300" y="-176475"/>
                <a:ext cx="874800" cy="87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4" name="Google Shape;14;p2"/>
              <p:cNvSpPr/>
              <p:nvPr/>
            </p:nvSpPr>
            <p:spPr>
              <a:xfrm>
                <a:off x="261000" y="130475"/>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5" name="Google Shape;15;p2"/>
              <p:cNvCxnSpPr/>
              <p:nvPr/>
            </p:nvCxnSpPr>
            <p:spPr>
              <a:xfrm>
                <a:off x="0" y="260950"/>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16" name="Google Shape;16;p2"/>
            <p:cNvGrpSpPr/>
            <p:nvPr/>
          </p:nvGrpSpPr>
          <p:grpSpPr>
            <a:xfrm>
              <a:off x="7354500" y="4621550"/>
              <a:ext cx="2050500" cy="522000"/>
              <a:chOff x="7354500" y="4621550"/>
              <a:chExt cx="2050500" cy="522000"/>
            </a:xfrm>
          </p:grpSpPr>
          <p:sp>
            <p:nvSpPr>
              <p:cNvPr id="17" name="Google Shape;17;p2"/>
              <p:cNvSpPr/>
              <p:nvPr/>
            </p:nvSpPr>
            <p:spPr>
              <a:xfrm>
                <a:off x="8883000" y="4621550"/>
                <a:ext cx="522000" cy="52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8" name="Google Shape;18;p2"/>
              <p:cNvSpPr/>
              <p:nvPr/>
            </p:nvSpPr>
            <p:spPr>
              <a:xfrm>
                <a:off x="7354500" y="4752025"/>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9" name="Google Shape;19;p2"/>
              <p:cNvCxnSpPr>
                <a:endCxn id="17" idx="6"/>
              </p:cNvCxnSpPr>
              <p:nvPr/>
            </p:nvCxnSpPr>
            <p:spPr>
              <a:xfrm>
                <a:off x="7354500" y="4882550"/>
                <a:ext cx="2050500" cy="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2" name="Google Shape;112;p11"/>
          <p:cNvGrpSpPr/>
          <p:nvPr/>
        </p:nvGrpSpPr>
        <p:grpSpPr>
          <a:xfrm>
            <a:off x="-261000" y="0"/>
            <a:ext cx="5260250" cy="5319900"/>
            <a:chOff x="-261000" y="0"/>
            <a:chExt cx="5260250" cy="5319900"/>
          </a:xfrm>
        </p:grpSpPr>
        <p:grpSp>
          <p:nvGrpSpPr>
            <p:cNvPr id="113" name="Google Shape;113;p11"/>
            <p:cNvGrpSpPr/>
            <p:nvPr/>
          </p:nvGrpSpPr>
          <p:grpSpPr>
            <a:xfrm>
              <a:off x="2773150" y="4445100"/>
              <a:ext cx="2226100" cy="874800"/>
              <a:chOff x="2773150" y="4445100"/>
              <a:chExt cx="2226100" cy="874800"/>
            </a:xfrm>
          </p:grpSpPr>
          <p:sp>
            <p:nvSpPr>
              <p:cNvPr id="114" name="Google Shape;114;p11"/>
              <p:cNvSpPr/>
              <p:nvPr/>
            </p:nvSpPr>
            <p:spPr>
              <a:xfrm>
                <a:off x="4124450" y="4445100"/>
                <a:ext cx="874800" cy="87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15" name="Google Shape;115;p11"/>
              <p:cNvSpPr/>
              <p:nvPr/>
            </p:nvSpPr>
            <p:spPr>
              <a:xfrm>
                <a:off x="3034150" y="4752050"/>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16" name="Google Shape;116;p11"/>
              <p:cNvCxnSpPr/>
              <p:nvPr/>
            </p:nvCxnSpPr>
            <p:spPr>
              <a:xfrm>
                <a:off x="2773150" y="4882525"/>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117" name="Google Shape;117;p11"/>
            <p:cNvGrpSpPr/>
            <p:nvPr/>
          </p:nvGrpSpPr>
          <p:grpSpPr>
            <a:xfrm>
              <a:off x="-261000" y="0"/>
              <a:ext cx="2050500" cy="522000"/>
              <a:chOff x="-261000" y="0"/>
              <a:chExt cx="2050500" cy="522000"/>
            </a:xfrm>
          </p:grpSpPr>
          <p:sp>
            <p:nvSpPr>
              <p:cNvPr id="118" name="Google Shape;118;p11"/>
              <p:cNvSpPr/>
              <p:nvPr/>
            </p:nvSpPr>
            <p:spPr>
              <a:xfrm flipH="1">
                <a:off x="-261000" y="0"/>
                <a:ext cx="522000" cy="52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19" name="Google Shape;119;p11"/>
              <p:cNvSpPr/>
              <p:nvPr/>
            </p:nvSpPr>
            <p:spPr>
              <a:xfrm flipH="1">
                <a:off x="1528500" y="130475"/>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20" name="Google Shape;120;p11"/>
              <p:cNvCxnSpPr>
                <a:endCxn id="118" idx="6"/>
              </p:cNvCxnSpPr>
              <p:nvPr/>
            </p:nvCxnSpPr>
            <p:spPr>
              <a:xfrm rot="10800000">
                <a:off x="-261000" y="261000"/>
                <a:ext cx="2050500" cy="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22"/>
        <p:cNvGrpSpPr/>
        <p:nvPr/>
      </p:nvGrpSpPr>
      <p:grpSpPr>
        <a:xfrm>
          <a:off x="0" y="0"/>
          <a:ext cx="0" cy="0"/>
          <a:chOff x="0" y="0"/>
          <a:chExt cx="0" cy="0"/>
        </a:xfrm>
      </p:grpSpPr>
      <p:sp>
        <p:nvSpPr>
          <p:cNvPr id="123" name="Google Shape;12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4" name="Google Shape;124;p13"/>
          <p:cNvGrpSpPr/>
          <p:nvPr/>
        </p:nvGrpSpPr>
        <p:grpSpPr>
          <a:xfrm>
            <a:off x="0" y="-451278"/>
            <a:ext cx="9586025" cy="6040428"/>
            <a:chOff x="0" y="-451278"/>
            <a:chExt cx="9586025" cy="6040428"/>
          </a:xfrm>
        </p:grpSpPr>
        <p:grpSp>
          <p:nvGrpSpPr>
            <p:cNvPr id="125" name="Google Shape;125;p13"/>
            <p:cNvGrpSpPr/>
            <p:nvPr/>
          </p:nvGrpSpPr>
          <p:grpSpPr>
            <a:xfrm>
              <a:off x="0" y="4351950"/>
              <a:ext cx="1789500" cy="1237200"/>
              <a:chOff x="0" y="4351950"/>
              <a:chExt cx="1789500" cy="1237200"/>
            </a:xfrm>
          </p:grpSpPr>
          <p:sp>
            <p:nvSpPr>
              <p:cNvPr id="126" name="Google Shape;126;p13"/>
              <p:cNvSpPr/>
              <p:nvPr/>
            </p:nvSpPr>
            <p:spPr>
              <a:xfrm>
                <a:off x="1528500" y="4776525"/>
                <a:ext cx="261000" cy="2610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27" name="Google Shape;127;p13"/>
              <p:cNvSpPr/>
              <p:nvPr/>
            </p:nvSpPr>
            <p:spPr>
              <a:xfrm rot="5400000">
                <a:off x="-261000" y="4840050"/>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28" name="Google Shape;128;p13"/>
              <p:cNvCxnSpPr/>
              <p:nvPr/>
            </p:nvCxnSpPr>
            <p:spPr>
              <a:xfrm>
                <a:off x="0" y="4907025"/>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129" name="Google Shape;129;p13"/>
            <p:cNvGrpSpPr/>
            <p:nvPr/>
          </p:nvGrpSpPr>
          <p:grpSpPr>
            <a:xfrm>
              <a:off x="8711225" y="0"/>
              <a:ext cx="874800" cy="874800"/>
              <a:chOff x="8711225" y="0"/>
              <a:chExt cx="874800" cy="874800"/>
            </a:xfrm>
          </p:grpSpPr>
          <p:sp>
            <p:nvSpPr>
              <p:cNvPr id="130" name="Google Shape;130;p13"/>
              <p:cNvSpPr/>
              <p:nvPr/>
            </p:nvSpPr>
            <p:spPr>
              <a:xfrm>
                <a:off x="8711225" y="0"/>
                <a:ext cx="874800" cy="87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31" name="Google Shape;131;p13"/>
              <p:cNvSpPr/>
              <p:nvPr/>
            </p:nvSpPr>
            <p:spPr>
              <a:xfrm>
                <a:off x="8887625" y="176400"/>
                <a:ext cx="522000" cy="52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32" name="Google Shape;132;p13"/>
              <p:cNvCxnSpPr>
                <a:stCxn id="130" idx="2"/>
                <a:endCxn id="130" idx="6"/>
              </p:cNvCxnSpPr>
              <p:nvPr/>
            </p:nvCxnSpPr>
            <p:spPr>
              <a:xfrm>
                <a:off x="8711225" y="437400"/>
                <a:ext cx="874800" cy="0"/>
              </a:xfrm>
              <a:prstGeom prst="straightConnector1">
                <a:avLst/>
              </a:prstGeom>
              <a:noFill/>
              <a:ln w="19050" cap="flat" cmpd="sng">
                <a:solidFill>
                  <a:schemeClr val="dk1"/>
                </a:solidFill>
                <a:prstDash val="solid"/>
                <a:round/>
                <a:headEnd type="none" w="med" len="med"/>
                <a:tailEnd type="none" w="med" len="med"/>
              </a:ln>
            </p:spPr>
          </p:cxnSp>
        </p:grpSp>
        <p:grpSp>
          <p:nvGrpSpPr>
            <p:cNvPr id="133" name="Google Shape;133;p13"/>
            <p:cNvGrpSpPr/>
            <p:nvPr/>
          </p:nvGrpSpPr>
          <p:grpSpPr>
            <a:xfrm>
              <a:off x="0" y="-451278"/>
              <a:ext cx="874800" cy="1023176"/>
              <a:chOff x="0" y="-451278"/>
              <a:chExt cx="874800" cy="1023176"/>
            </a:xfrm>
          </p:grpSpPr>
          <p:sp>
            <p:nvSpPr>
              <p:cNvPr id="134" name="Google Shape;134;p13"/>
              <p:cNvSpPr/>
              <p:nvPr/>
            </p:nvSpPr>
            <p:spPr>
              <a:xfrm>
                <a:off x="266050" y="229298"/>
                <a:ext cx="342600" cy="342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35" name="Google Shape;135;p13"/>
              <p:cNvSpPr/>
              <p:nvPr/>
            </p:nvSpPr>
            <p:spPr>
              <a:xfrm>
                <a:off x="0" y="-451278"/>
                <a:ext cx="874800" cy="87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36"/>
        <p:cNvGrpSpPr/>
        <p:nvPr/>
      </p:nvGrpSpPr>
      <p:grpSpPr>
        <a:xfrm>
          <a:off x="0" y="0"/>
          <a:ext cx="0" cy="0"/>
          <a:chOff x="0" y="0"/>
          <a:chExt cx="0" cy="0"/>
        </a:xfrm>
      </p:grpSpPr>
      <p:sp>
        <p:nvSpPr>
          <p:cNvPr id="137" name="Google Shape;13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8" name="Google Shape;138;p14"/>
          <p:cNvGrpSpPr/>
          <p:nvPr/>
        </p:nvGrpSpPr>
        <p:grpSpPr>
          <a:xfrm>
            <a:off x="227100" y="-187650"/>
            <a:ext cx="8916900" cy="5331250"/>
            <a:chOff x="227100" y="-187650"/>
            <a:chExt cx="8916900" cy="5331250"/>
          </a:xfrm>
        </p:grpSpPr>
        <p:grpSp>
          <p:nvGrpSpPr>
            <p:cNvPr id="139" name="Google Shape;139;p14"/>
            <p:cNvGrpSpPr/>
            <p:nvPr/>
          </p:nvGrpSpPr>
          <p:grpSpPr>
            <a:xfrm>
              <a:off x="7354500" y="4621600"/>
              <a:ext cx="1789501" cy="522000"/>
              <a:chOff x="7354500" y="4621600"/>
              <a:chExt cx="1789501" cy="522000"/>
            </a:xfrm>
          </p:grpSpPr>
          <p:sp>
            <p:nvSpPr>
              <p:cNvPr id="140" name="Google Shape;140;p14"/>
              <p:cNvSpPr/>
              <p:nvPr/>
            </p:nvSpPr>
            <p:spPr>
              <a:xfrm>
                <a:off x="7354500" y="4621600"/>
                <a:ext cx="522000" cy="5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41" name="Google Shape;141;p14"/>
              <p:cNvSpPr/>
              <p:nvPr/>
            </p:nvSpPr>
            <p:spPr>
              <a:xfrm>
                <a:off x="7484925" y="4752049"/>
                <a:ext cx="261000" cy="2610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42" name="Google Shape;142;p14"/>
              <p:cNvSpPr/>
              <p:nvPr/>
            </p:nvSpPr>
            <p:spPr>
              <a:xfrm>
                <a:off x="8883000" y="4752050"/>
                <a:ext cx="261000" cy="26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43" name="Google Shape;143;p14"/>
              <p:cNvCxnSpPr/>
              <p:nvPr/>
            </p:nvCxnSpPr>
            <p:spPr>
              <a:xfrm>
                <a:off x="7354500" y="4882550"/>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144" name="Google Shape;144;p14"/>
            <p:cNvGrpSpPr/>
            <p:nvPr/>
          </p:nvGrpSpPr>
          <p:grpSpPr>
            <a:xfrm>
              <a:off x="227100" y="-187650"/>
              <a:ext cx="261000" cy="1977150"/>
              <a:chOff x="227100" y="-187650"/>
              <a:chExt cx="261000" cy="1977150"/>
            </a:xfrm>
          </p:grpSpPr>
          <p:sp>
            <p:nvSpPr>
              <p:cNvPr id="145" name="Google Shape;145;p14"/>
              <p:cNvSpPr/>
              <p:nvPr/>
            </p:nvSpPr>
            <p:spPr>
              <a:xfrm rot="5400000">
                <a:off x="-261000" y="300450"/>
                <a:ext cx="1237200" cy="26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46" name="Google Shape;146;p14"/>
              <p:cNvSpPr/>
              <p:nvPr/>
            </p:nvSpPr>
            <p:spPr>
              <a:xfrm>
                <a:off x="227100" y="1528500"/>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47" name="Google Shape;147;p14"/>
              <p:cNvCxnSpPr/>
              <p:nvPr/>
            </p:nvCxnSpPr>
            <p:spPr>
              <a:xfrm>
                <a:off x="357600" y="0"/>
                <a:ext cx="0" cy="17895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2">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grpSp>
        <p:nvGrpSpPr>
          <p:cNvPr id="150" name="Google Shape;150;p15"/>
          <p:cNvGrpSpPr/>
          <p:nvPr/>
        </p:nvGrpSpPr>
        <p:grpSpPr>
          <a:xfrm rot="10800000" flipH="1">
            <a:off x="-630975" y="0"/>
            <a:ext cx="9778723" cy="5006554"/>
            <a:chOff x="-630975" y="136950"/>
            <a:chExt cx="9778723" cy="5006554"/>
          </a:xfrm>
        </p:grpSpPr>
        <p:grpSp>
          <p:nvGrpSpPr>
            <p:cNvPr id="151" name="Google Shape;151;p15"/>
            <p:cNvGrpSpPr/>
            <p:nvPr/>
          </p:nvGrpSpPr>
          <p:grpSpPr>
            <a:xfrm rot="5400000">
              <a:off x="7966642" y="3962399"/>
              <a:ext cx="1789512" cy="572700"/>
              <a:chOff x="7354489" y="4596196"/>
              <a:chExt cx="1789512" cy="572700"/>
            </a:xfrm>
          </p:grpSpPr>
          <p:sp>
            <p:nvSpPr>
              <p:cNvPr id="152" name="Google Shape;152;p15"/>
              <p:cNvSpPr/>
              <p:nvPr/>
            </p:nvSpPr>
            <p:spPr>
              <a:xfrm rot="5400000">
                <a:off x="7354489" y="4596196"/>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53" name="Google Shape;153;p15"/>
              <p:cNvSpPr/>
              <p:nvPr/>
            </p:nvSpPr>
            <p:spPr>
              <a:xfrm>
                <a:off x="7510325" y="4752049"/>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54" name="Google Shape;154;p15"/>
              <p:cNvSpPr/>
              <p:nvPr/>
            </p:nvSpPr>
            <p:spPr>
              <a:xfrm>
                <a:off x="8883000" y="4752050"/>
                <a:ext cx="261000" cy="261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55" name="Google Shape;155;p15"/>
              <p:cNvCxnSpPr/>
              <p:nvPr/>
            </p:nvCxnSpPr>
            <p:spPr>
              <a:xfrm>
                <a:off x="7354500" y="4882550"/>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156" name="Google Shape;156;p15"/>
            <p:cNvGrpSpPr/>
            <p:nvPr/>
          </p:nvGrpSpPr>
          <p:grpSpPr>
            <a:xfrm rot="-5400000">
              <a:off x="227100" y="-721125"/>
              <a:ext cx="261000" cy="1977150"/>
              <a:chOff x="227100" y="-187650"/>
              <a:chExt cx="261000" cy="1977150"/>
            </a:xfrm>
          </p:grpSpPr>
          <p:sp>
            <p:nvSpPr>
              <p:cNvPr id="157" name="Google Shape;157;p15"/>
              <p:cNvSpPr/>
              <p:nvPr/>
            </p:nvSpPr>
            <p:spPr>
              <a:xfrm rot="5400000">
                <a:off x="-261000" y="300450"/>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58" name="Google Shape;158;p15"/>
              <p:cNvSpPr/>
              <p:nvPr/>
            </p:nvSpPr>
            <p:spPr>
              <a:xfrm>
                <a:off x="227100" y="1528500"/>
                <a:ext cx="261000" cy="2610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59" name="Google Shape;159;p15"/>
              <p:cNvCxnSpPr/>
              <p:nvPr/>
            </p:nvCxnSpPr>
            <p:spPr>
              <a:xfrm>
                <a:off x="357600" y="0"/>
                <a:ext cx="0" cy="17895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_ONLY_2_1">
    <p:spTree>
      <p:nvGrpSpPr>
        <p:cNvPr id="1" name="Shape 160"/>
        <p:cNvGrpSpPr/>
        <p:nvPr/>
      </p:nvGrpSpPr>
      <p:grpSpPr>
        <a:xfrm>
          <a:off x="0" y="0"/>
          <a:ext cx="0" cy="0"/>
          <a:chOff x="0" y="0"/>
          <a:chExt cx="0" cy="0"/>
        </a:xfrm>
      </p:grpSpPr>
      <p:sp>
        <p:nvSpPr>
          <p:cNvPr id="161" name="Google Shape;16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grpSp>
        <p:nvGrpSpPr>
          <p:cNvPr id="162" name="Google Shape;162;p16"/>
          <p:cNvGrpSpPr/>
          <p:nvPr/>
        </p:nvGrpSpPr>
        <p:grpSpPr>
          <a:xfrm rot="10800000">
            <a:off x="-1" y="0"/>
            <a:ext cx="9850167" cy="5006554"/>
            <a:chOff x="-630975" y="136950"/>
            <a:chExt cx="9850167" cy="5006554"/>
          </a:xfrm>
        </p:grpSpPr>
        <p:grpSp>
          <p:nvGrpSpPr>
            <p:cNvPr id="163" name="Google Shape;163;p16"/>
            <p:cNvGrpSpPr/>
            <p:nvPr/>
          </p:nvGrpSpPr>
          <p:grpSpPr>
            <a:xfrm rot="5400000">
              <a:off x="7966686" y="3890998"/>
              <a:ext cx="1789512" cy="715500"/>
              <a:chOff x="7354488" y="4524752"/>
              <a:chExt cx="1789512" cy="715500"/>
            </a:xfrm>
          </p:grpSpPr>
          <p:sp>
            <p:nvSpPr>
              <p:cNvPr id="164" name="Google Shape;164;p16"/>
              <p:cNvSpPr/>
              <p:nvPr/>
            </p:nvSpPr>
            <p:spPr>
              <a:xfrm rot="5400000">
                <a:off x="7354488" y="4524752"/>
                <a:ext cx="715500" cy="715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65" name="Google Shape;165;p16"/>
              <p:cNvSpPr/>
              <p:nvPr/>
            </p:nvSpPr>
            <p:spPr>
              <a:xfrm>
                <a:off x="7581675" y="4752049"/>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66" name="Google Shape;166;p16"/>
              <p:cNvSpPr/>
              <p:nvPr/>
            </p:nvSpPr>
            <p:spPr>
              <a:xfrm>
                <a:off x="8883000" y="4752050"/>
                <a:ext cx="261000" cy="261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67" name="Google Shape;167;p16"/>
              <p:cNvCxnSpPr/>
              <p:nvPr/>
            </p:nvCxnSpPr>
            <p:spPr>
              <a:xfrm>
                <a:off x="7354500" y="4882550"/>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168" name="Google Shape;168;p16"/>
            <p:cNvGrpSpPr/>
            <p:nvPr/>
          </p:nvGrpSpPr>
          <p:grpSpPr>
            <a:xfrm rot="-5400000">
              <a:off x="227100" y="-721125"/>
              <a:ext cx="261000" cy="1977150"/>
              <a:chOff x="227100" y="-187650"/>
              <a:chExt cx="261000" cy="1977150"/>
            </a:xfrm>
          </p:grpSpPr>
          <p:sp>
            <p:nvSpPr>
              <p:cNvPr id="169" name="Google Shape;169;p16"/>
              <p:cNvSpPr/>
              <p:nvPr/>
            </p:nvSpPr>
            <p:spPr>
              <a:xfrm rot="5400000">
                <a:off x="-261000" y="300450"/>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70" name="Google Shape;170;p16"/>
              <p:cNvSpPr/>
              <p:nvPr/>
            </p:nvSpPr>
            <p:spPr>
              <a:xfrm>
                <a:off x="227100" y="1528500"/>
                <a:ext cx="261000" cy="2610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71" name="Google Shape;171;p16"/>
              <p:cNvCxnSpPr/>
              <p:nvPr/>
            </p:nvCxnSpPr>
            <p:spPr>
              <a:xfrm>
                <a:off x="357600" y="0"/>
                <a:ext cx="0" cy="17895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5" name="Google Shape;185;p18"/>
          <p:cNvSpPr txBox="1">
            <a:spLocks noGrp="1"/>
          </p:cNvSpPr>
          <p:nvPr>
            <p:ph type="body" idx="1"/>
          </p:nvPr>
        </p:nvSpPr>
        <p:spPr>
          <a:xfrm>
            <a:off x="713225" y="1085107"/>
            <a:ext cx="7708500" cy="959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Hind SemiBold"/>
              <a:buChar char="●"/>
              <a:defRPr/>
            </a:lvl1pPr>
            <a:lvl2pPr marL="914400" lvl="1" indent="-317500" rtl="0">
              <a:lnSpc>
                <a:spcPct val="115000"/>
              </a:lnSpc>
              <a:spcBef>
                <a:spcPts val="100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grpSp>
        <p:nvGrpSpPr>
          <p:cNvPr id="186" name="Google Shape;186;p18"/>
          <p:cNvGrpSpPr/>
          <p:nvPr/>
        </p:nvGrpSpPr>
        <p:grpSpPr>
          <a:xfrm>
            <a:off x="-439000" y="0"/>
            <a:ext cx="9844000" cy="5143550"/>
            <a:chOff x="-439000" y="0"/>
            <a:chExt cx="9844000" cy="5143550"/>
          </a:xfrm>
        </p:grpSpPr>
        <p:grpSp>
          <p:nvGrpSpPr>
            <p:cNvPr id="187" name="Google Shape;187;p18"/>
            <p:cNvGrpSpPr/>
            <p:nvPr/>
          </p:nvGrpSpPr>
          <p:grpSpPr>
            <a:xfrm>
              <a:off x="7354500" y="4621550"/>
              <a:ext cx="2050500" cy="522000"/>
              <a:chOff x="7354500" y="4621550"/>
              <a:chExt cx="2050500" cy="522000"/>
            </a:xfrm>
          </p:grpSpPr>
          <p:sp>
            <p:nvSpPr>
              <p:cNvPr id="188" name="Google Shape;188;p18"/>
              <p:cNvSpPr/>
              <p:nvPr/>
            </p:nvSpPr>
            <p:spPr>
              <a:xfrm>
                <a:off x="8883000" y="4621550"/>
                <a:ext cx="522000" cy="52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89" name="Google Shape;189;p18"/>
              <p:cNvSpPr/>
              <p:nvPr/>
            </p:nvSpPr>
            <p:spPr>
              <a:xfrm>
                <a:off x="7354500" y="4752025"/>
                <a:ext cx="261000" cy="2610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90" name="Google Shape;190;p18"/>
              <p:cNvCxnSpPr>
                <a:endCxn id="188" idx="6"/>
              </p:cNvCxnSpPr>
              <p:nvPr/>
            </p:nvCxnSpPr>
            <p:spPr>
              <a:xfrm>
                <a:off x="7354500" y="4882550"/>
                <a:ext cx="2050500" cy="0"/>
              </a:xfrm>
              <a:prstGeom prst="straightConnector1">
                <a:avLst/>
              </a:prstGeom>
              <a:noFill/>
              <a:ln w="19050" cap="flat" cmpd="sng">
                <a:solidFill>
                  <a:schemeClr val="dk1"/>
                </a:solidFill>
                <a:prstDash val="solid"/>
                <a:round/>
                <a:headEnd type="none" w="med" len="med"/>
                <a:tailEnd type="none" w="med" len="med"/>
              </a:ln>
            </p:spPr>
          </p:cxnSp>
        </p:grpSp>
        <p:grpSp>
          <p:nvGrpSpPr>
            <p:cNvPr id="191" name="Google Shape;191;p18"/>
            <p:cNvGrpSpPr/>
            <p:nvPr/>
          </p:nvGrpSpPr>
          <p:grpSpPr>
            <a:xfrm>
              <a:off x="-439000" y="0"/>
              <a:ext cx="874800" cy="874800"/>
              <a:chOff x="8711225" y="0"/>
              <a:chExt cx="874800" cy="874800"/>
            </a:xfrm>
          </p:grpSpPr>
          <p:sp>
            <p:nvSpPr>
              <p:cNvPr id="192" name="Google Shape;192;p18"/>
              <p:cNvSpPr/>
              <p:nvPr/>
            </p:nvSpPr>
            <p:spPr>
              <a:xfrm>
                <a:off x="8711225" y="0"/>
                <a:ext cx="874800" cy="874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93" name="Google Shape;193;p18"/>
              <p:cNvSpPr/>
              <p:nvPr/>
            </p:nvSpPr>
            <p:spPr>
              <a:xfrm>
                <a:off x="8887625" y="176400"/>
                <a:ext cx="522000" cy="5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94" name="Google Shape;194;p18"/>
              <p:cNvCxnSpPr>
                <a:stCxn id="192" idx="2"/>
                <a:endCxn id="192" idx="6"/>
              </p:cNvCxnSpPr>
              <p:nvPr/>
            </p:nvCxnSpPr>
            <p:spPr>
              <a:xfrm>
                <a:off x="8711225" y="437400"/>
                <a:ext cx="874800" cy="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8"/>
        <p:cNvGrpSpPr/>
        <p:nvPr/>
      </p:nvGrpSpPr>
      <p:grpSpPr>
        <a:xfrm>
          <a:off x="0" y="0"/>
          <a:ext cx="0" cy="0"/>
          <a:chOff x="0" y="0"/>
          <a:chExt cx="0" cy="0"/>
        </a:xfrm>
      </p:grpSpPr>
      <p:grpSp>
        <p:nvGrpSpPr>
          <p:cNvPr id="209" name="Google Shape;209;p20"/>
          <p:cNvGrpSpPr/>
          <p:nvPr/>
        </p:nvGrpSpPr>
        <p:grpSpPr>
          <a:xfrm rot="10800000" flipH="1">
            <a:off x="0" y="-24075"/>
            <a:ext cx="9405000" cy="5320025"/>
            <a:chOff x="0" y="-176475"/>
            <a:chExt cx="9405000" cy="5320025"/>
          </a:xfrm>
        </p:grpSpPr>
        <p:grpSp>
          <p:nvGrpSpPr>
            <p:cNvPr id="210" name="Google Shape;210;p20"/>
            <p:cNvGrpSpPr/>
            <p:nvPr/>
          </p:nvGrpSpPr>
          <p:grpSpPr>
            <a:xfrm>
              <a:off x="0" y="-176475"/>
              <a:ext cx="2226100" cy="874800"/>
              <a:chOff x="0" y="-176475"/>
              <a:chExt cx="2226100" cy="874800"/>
            </a:xfrm>
          </p:grpSpPr>
          <p:sp>
            <p:nvSpPr>
              <p:cNvPr id="211" name="Google Shape;211;p20"/>
              <p:cNvSpPr/>
              <p:nvPr/>
            </p:nvSpPr>
            <p:spPr>
              <a:xfrm>
                <a:off x="1351300" y="-176475"/>
                <a:ext cx="874800" cy="87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12" name="Google Shape;212;p20"/>
              <p:cNvSpPr/>
              <p:nvPr/>
            </p:nvSpPr>
            <p:spPr>
              <a:xfrm>
                <a:off x="261000" y="130475"/>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213" name="Google Shape;213;p20"/>
              <p:cNvCxnSpPr/>
              <p:nvPr/>
            </p:nvCxnSpPr>
            <p:spPr>
              <a:xfrm>
                <a:off x="0" y="260950"/>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214" name="Google Shape;214;p20"/>
            <p:cNvGrpSpPr/>
            <p:nvPr/>
          </p:nvGrpSpPr>
          <p:grpSpPr>
            <a:xfrm>
              <a:off x="7354500" y="4621550"/>
              <a:ext cx="2050500" cy="522000"/>
              <a:chOff x="7354500" y="4621550"/>
              <a:chExt cx="2050500" cy="522000"/>
            </a:xfrm>
          </p:grpSpPr>
          <p:sp>
            <p:nvSpPr>
              <p:cNvPr id="215" name="Google Shape;215;p20"/>
              <p:cNvSpPr/>
              <p:nvPr/>
            </p:nvSpPr>
            <p:spPr>
              <a:xfrm>
                <a:off x="8883000" y="4621550"/>
                <a:ext cx="522000" cy="52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16" name="Google Shape;216;p20"/>
              <p:cNvSpPr/>
              <p:nvPr/>
            </p:nvSpPr>
            <p:spPr>
              <a:xfrm>
                <a:off x="7354500" y="4752025"/>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217" name="Google Shape;217;p20"/>
              <p:cNvCxnSpPr>
                <a:endCxn id="215" idx="6"/>
              </p:cNvCxnSpPr>
              <p:nvPr/>
            </p:nvCxnSpPr>
            <p:spPr>
              <a:xfrm>
                <a:off x="7354500" y="4882550"/>
                <a:ext cx="2050500" cy="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8"/>
        <p:cNvGrpSpPr/>
        <p:nvPr/>
      </p:nvGrpSpPr>
      <p:grpSpPr>
        <a:xfrm>
          <a:off x="0" y="0"/>
          <a:ext cx="0" cy="0"/>
          <a:chOff x="0" y="0"/>
          <a:chExt cx="0" cy="0"/>
        </a:xfrm>
      </p:grpSpPr>
      <p:grpSp>
        <p:nvGrpSpPr>
          <p:cNvPr id="219" name="Google Shape;219;p21"/>
          <p:cNvGrpSpPr/>
          <p:nvPr/>
        </p:nvGrpSpPr>
        <p:grpSpPr>
          <a:xfrm rot="10800000" flipH="1">
            <a:off x="227100" y="-187650"/>
            <a:ext cx="8916900" cy="5507599"/>
            <a:chOff x="227100" y="-187650"/>
            <a:chExt cx="8916900" cy="5507599"/>
          </a:xfrm>
        </p:grpSpPr>
        <p:grpSp>
          <p:nvGrpSpPr>
            <p:cNvPr id="220" name="Google Shape;220;p21"/>
            <p:cNvGrpSpPr/>
            <p:nvPr/>
          </p:nvGrpSpPr>
          <p:grpSpPr>
            <a:xfrm>
              <a:off x="7354490" y="4445149"/>
              <a:ext cx="1789510" cy="874800"/>
              <a:chOff x="7354490" y="4445149"/>
              <a:chExt cx="1789510" cy="874800"/>
            </a:xfrm>
          </p:grpSpPr>
          <p:sp>
            <p:nvSpPr>
              <p:cNvPr id="221" name="Google Shape;221;p21"/>
              <p:cNvSpPr/>
              <p:nvPr/>
            </p:nvSpPr>
            <p:spPr>
              <a:xfrm>
                <a:off x="7354490" y="4445149"/>
                <a:ext cx="874800" cy="874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22" name="Google Shape;222;p21"/>
              <p:cNvSpPr/>
              <p:nvPr/>
            </p:nvSpPr>
            <p:spPr>
              <a:xfrm>
                <a:off x="7661375" y="4752049"/>
                <a:ext cx="261000" cy="2610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23" name="Google Shape;223;p21"/>
              <p:cNvSpPr/>
              <p:nvPr/>
            </p:nvSpPr>
            <p:spPr>
              <a:xfrm>
                <a:off x="8883000" y="4752050"/>
                <a:ext cx="261000" cy="26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224" name="Google Shape;224;p21"/>
              <p:cNvCxnSpPr/>
              <p:nvPr/>
            </p:nvCxnSpPr>
            <p:spPr>
              <a:xfrm>
                <a:off x="7354500" y="4882550"/>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225" name="Google Shape;225;p21"/>
            <p:cNvGrpSpPr/>
            <p:nvPr/>
          </p:nvGrpSpPr>
          <p:grpSpPr>
            <a:xfrm>
              <a:off x="227100" y="-187650"/>
              <a:ext cx="261000" cy="1977150"/>
              <a:chOff x="227100" y="-187650"/>
              <a:chExt cx="261000" cy="1977150"/>
            </a:xfrm>
          </p:grpSpPr>
          <p:sp>
            <p:nvSpPr>
              <p:cNvPr id="226" name="Google Shape;226;p21"/>
              <p:cNvSpPr/>
              <p:nvPr/>
            </p:nvSpPr>
            <p:spPr>
              <a:xfrm rot="5400000">
                <a:off x="-261000" y="300450"/>
                <a:ext cx="1237200" cy="26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27" name="Google Shape;227;p21"/>
              <p:cNvSpPr/>
              <p:nvPr/>
            </p:nvSpPr>
            <p:spPr>
              <a:xfrm>
                <a:off x="227100" y="1528500"/>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228" name="Google Shape;228;p21"/>
              <p:cNvCxnSpPr/>
              <p:nvPr/>
            </p:nvCxnSpPr>
            <p:spPr>
              <a:xfrm>
                <a:off x="357600" y="0"/>
                <a:ext cx="0" cy="17895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720000" y="2179625"/>
            <a:ext cx="77040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 name="Google Shape;24;p3"/>
          <p:cNvGrpSpPr/>
          <p:nvPr/>
        </p:nvGrpSpPr>
        <p:grpSpPr>
          <a:xfrm>
            <a:off x="0" y="-176475"/>
            <a:ext cx="9405000" cy="5320025"/>
            <a:chOff x="0" y="-176475"/>
            <a:chExt cx="9405000" cy="5320025"/>
          </a:xfrm>
        </p:grpSpPr>
        <p:grpSp>
          <p:nvGrpSpPr>
            <p:cNvPr id="25" name="Google Shape;25;p3"/>
            <p:cNvGrpSpPr/>
            <p:nvPr/>
          </p:nvGrpSpPr>
          <p:grpSpPr>
            <a:xfrm>
              <a:off x="0" y="-176475"/>
              <a:ext cx="2226100" cy="874800"/>
              <a:chOff x="0" y="-176475"/>
              <a:chExt cx="2226100" cy="874800"/>
            </a:xfrm>
          </p:grpSpPr>
          <p:sp>
            <p:nvSpPr>
              <p:cNvPr id="26" name="Google Shape;26;p3"/>
              <p:cNvSpPr/>
              <p:nvPr/>
            </p:nvSpPr>
            <p:spPr>
              <a:xfrm>
                <a:off x="1351300" y="-176475"/>
                <a:ext cx="874800" cy="87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7" name="Google Shape;27;p3"/>
              <p:cNvSpPr/>
              <p:nvPr/>
            </p:nvSpPr>
            <p:spPr>
              <a:xfrm>
                <a:off x="261000" y="130475"/>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28" name="Google Shape;28;p3"/>
              <p:cNvCxnSpPr/>
              <p:nvPr/>
            </p:nvCxnSpPr>
            <p:spPr>
              <a:xfrm>
                <a:off x="0" y="260950"/>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29" name="Google Shape;29;p3"/>
            <p:cNvGrpSpPr/>
            <p:nvPr/>
          </p:nvGrpSpPr>
          <p:grpSpPr>
            <a:xfrm>
              <a:off x="7354500" y="4621550"/>
              <a:ext cx="2050500" cy="522000"/>
              <a:chOff x="7354500" y="4621550"/>
              <a:chExt cx="2050500" cy="522000"/>
            </a:xfrm>
          </p:grpSpPr>
          <p:sp>
            <p:nvSpPr>
              <p:cNvPr id="30" name="Google Shape;30;p3"/>
              <p:cNvSpPr/>
              <p:nvPr/>
            </p:nvSpPr>
            <p:spPr>
              <a:xfrm>
                <a:off x="8883000" y="4621550"/>
                <a:ext cx="522000" cy="52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31" name="Google Shape;31;p3"/>
              <p:cNvSpPr/>
              <p:nvPr/>
            </p:nvSpPr>
            <p:spPr>
              <a:xfrm>
                <a:off x="7354500" y="4752025"/>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32" name="Google Shape;32;p3"/>
              <p:cNvCxnSpPr>
                <a:endCxn id="30" idx="6"/>
              </p:cNvCxnSpPr>
              <p:nvPr/>
            </p:nvCxnSpPr>
            <p:spPr>
              <a:xfrm>
                <a:off x="7354500" y="4882550"/>
                <a:ext cx="2050500" cy="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20000" y="1113200"/>
            <a:ext cx="7704000" cy="369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434343"/>
              </a:buClr>
              <a:buSzPts val="1400"/>
              <a:buChar char="●"/>
              <a:defRPr sz="12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grpSp>
        <p:nvGrpSpPr>
          <p:cNvPr id="36" name="Google Shape;36;p4"/>
          <p:cNvGrpSpPr/>
          <p:nvPr/>
        </p:nvGrpSpPr>
        <p:grpSpPr>
          <a:xfrm>
            <a:off x="-264543" y="-451278"/>
            <a:ext cx="9408544" cy="5594828"/>
            <a:chOff x="-264543" y="-451278"/>
            <a:chExt cx="9408544" cy="5594828"/>
          </a:xfrm>
        </p:grpSpPr>
        <p:sp>
          <p:nvSpPr>
            <p:cNvPr id="37" name="Google Shape;37;p4"/>
            <p:cNvSpPr/>
            <p:nvPr/>
          </p:nvSpPr>
          <p:spPr>
            <a:xfrm flipH="1">
              <a:off x="-264543" y="4621550"/>
              <a:ext cx="522000" cy="522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38" name="Google Shape;38;p4"/>
            <p:cNvSpPr/>
            <p:nvPr/>
          </p:nvSpPr>
          <p:spPr>
            <a:xfrm flipH="1">
              <a:off x="1524957" y="4752025"/>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39" name="Google Shape;39;p4"/>
            <p:cNvCxnSpPr>
              <a:endCxn id="37" idx="6"/>
            </p:cNvCxnSpPr>
            <p:nvPr/>
          </p:nvCxnSpPr>
          <p:spPr>
            <a:xfrm rot="10800000">
              <a:off x="-264543" y="4882550"/>
              <a:ext cx="2050500" cy="0"/>
            </a:xfrm>
            <a:prstGeom prst="straightConnector1">
              <a:avLst/>
            </a:prstGeom>
            <a:noFill/>
            <a:ln w="19050" cap="flat" cmpd="sng">
              <a:solidFill>
                <a:schemeClr val="dk1"/>
              </a:solidFill>
              <a:prstDash val="solid"/>
              <a:round/>
              <a:headEnd type="none" w="med" len="med"/>
              <a:tailEnd type="none" w="med" len="med"/>
            </a:ln>
          </p:spPr>
        </p:cxnSp>
        <p:grpSp>
          <p:nvGrpSpPr>
            <p:cNvPr id="40" name="Google Shape;40;p4"/>
            <p:cNvGrpSpPr/>
            <p:nvPr/>
          </p:nvGrpSpPr>
          <p:grpSpPr>
            <a:xfrm>
              <a:off x="8269200" y="-451278"/>
              <a:ext cx="874800" cy="1023176"/>
              <a:chOff x="0" y="-451278"/>
              <a:chExt cx="874800" cy="1023176"/>
            </a:xfrm>
          </p:grpSpPr>
          <p:sp>
            <p:nvSpPr>
              <p:cNvPr id="41" name="Google Shape;41;p4"/>
              <p:cNvSpPr/>
              <p:nvPr/>
            </p:nvSpPr>
            <p:spPr>
              <a:xfrm>
                <a:off x="266050" y="229298"/>
                <a:ext cx="342600" cy="342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42" name="Google Shape;42;p4"/>
              <p:cNvSpPr/>
              <p:nvPr/>
            </p:nvSpPr>
            <p:spPr>
              <a:xfrm>
                <a:off x="0" y="-451278"/>
                <a:ext cx="874800" cy="874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1pPr>
            <a:lvl2pPr lvl="1" algn="ctr">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2pPr>
            <a:lvl3pPr lvl="2" algn="ctr">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3pPr>
            <a:lvl4pPr lvl="3" algn="ctr">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4pPr>
            <a:lvl5pPr lvl="4" algn="ctr">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5pPr>
            <a:lvl6pPr lvl="5" algn="ctr">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6pPr>
            <a:lvl7pPr lvl="6" algn="ctr">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7pPr>
            <a:lvl8pPr lvl="7" algn="ctr">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8pPr>
            <a:lvl9pPr lvl="8" algn="ctr">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9pPr>
          </a:lstStyle>
          <a:p>
            <a:endParaRPr/>
          </a:p>
        </p:txBody>
      </p:sp>
      <p:sp>
        <p:nvSpPr>
          <p:cNvPr id="45" name="Google Shape;45;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1pPr>
            <a:lvl2pPr lvl="1" algn="ctr" rtl="0">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400"/>
              <a:buFont typeface="Archivo"/>
              <a:buNone/>
              <a:defRPr sz="2400" b="1">
                <a:solidFill>
                  <a:schemeClr val="dk1"/>
                </a:solidFill>
                <a:latin typeface="Archivo"/>
                <a:ea typeface="Archivo"/>
                <a:cs typeface="Archivo"/>
                <a:sym typeface="Archivo"/>
              </a:defRPr>
            </a:lvl9pPr>
          </a:lstStyle>
          <a:p>
            <a:endParaRPr/>
          </a:p>
        </p:txBody>
      </p:sp>
      <p:sp>
        <p:nvSpPr>
          <p:cNvPr id="46" name="Google Shape;46;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 name="Google Shape;47;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9" name="Google Shape;49;p5"/>
          <p:cNvGrpSpPr/>
          <p:nvPr/>
        </p:nvGrpSpPr>
        <p:grpSpPr>
          <a:xfrm>
            <a:off x="227100" y="-187650"/>
            <a:ext cx="8916900" cy="5331250"/>
            <a:chOff x="227100" y="-187650"/>
            <a:chExt cx="8916900" cy="5331250"/>
          </a:xfrm>
        </p:grpSpPr>
        <p:grpSp>
          <p:nvGrpSpPr>
            <p:cNvPr id="50" name="Google Shape;50;p5"/>
            <p:cNvGrpSpPr/>
            <p:nvPr/>
          </p:nvGrpSpPr>
          <p:grpSpPr>
            <a:xfrm>
              <a:off x="7354489" y="4621600"/>
              <a:ext cx="1789511" cy="522000"/>
              <a:chOff x="7354489" y="4621600"/>
              <a:chExt cx="1789511" cy="522000"/>
            </a:xfrm>
          </p:grpSpPr>
          <p:sp>
            <p:nvSpPr>
              <p:cNvPr id="51" name="Google Shape;51;p5"/>
              <p:cNvSpPr/>
              <p:nvPr/>
            </p:nvSpPr>
            <p:spPr>
              <a:xfrm>
                <a:off x="7354489" y="4621600"/>
                <a:ext cx="522000" cy="522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52" name="Google Shape;52;p5"/>
              <p:cNvSpPr/>
              <p:nvPr/>
            </p:nvSpPr>
            <p:spPr>
              <a:xfrm>
                <a:off x="7484925" y="4752049"/>
                <a:ext cx="261000" cy="2610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53" name="Google Shape;53;p5"/>
              <p:cNvSpPr/>
              <p:nvPr/>
            </p:nvSpPr>
            <p:spPr>
              <a:xfrm>
                <a:off x="8883000" y="4752050"/>
                <a:ext cx="261000" cy="26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54" name="Google Shape;54;p5"/>
              <p:cNvCxnSpPr/>
              <p:nvPr/>
            </p:nvCxnSpPr>
            <p:spPr>
              <a:xfrm>
                <a:off x="7354500" y="4882550"/>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55" name="Google Shape;55;p5"/>
            <p:cNvGrpSpPr/>
            <p:nvPr/>
          </p:nvGrpSpPr>
          <p:grpSpPr>
            <a:xfrm>
              <a:off x="227100" y="-187650"/>
              <a:ext cx="261000" cy="1977150"/>
              <a:chOff x="227100" y="-187650"/>
              <a:chExt cx="261000" cy="1977150"/>
            </a:xfrm>
          </p:grpSpPr>
          <p:sp>
            <p:nvSpPr>
              <p:cNvPr id="56" name="Google Shape;56;p5"/>
              <p:cNvSpPr/>
              <p:nvPr/>
            </p:nvSpPr>
            <p:spPr>
              <a:xfrm rot="5400000">
                <a:off x="-261000" y="300450"/>
                <a:ext cx="1237200" cy="26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57" name="Google Shape;57;p5"/>
              <p:cNvSpPr/>
              <p:nvPr/>
            </p:nvSpPr>
            <p:spPr>
              <a:xfrm>
                <a:off x="227100" y="1528500"/>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58" name="Google Shape;58;p5"/>
              <p:cNvCxnSpPr/>
              <p:nvPr/>
            </p:nvCxnSpPr>
            <p:spPr>
              <a:xfrm>
                <a:off x="357600" y="0"/>
                <a:ext cx="0" cy="17895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grpSp>
        <p:nvGrpSpPr>
          <p:cNvPr id="61" name="Google Shape;61;p6"/>
          <p:cNvGrpSpPr/>
          <p:nvPr/>
        </p:nvGrpSpPr>
        <p:grpSpPr>
          <a:xfrm>
            <a:off x="-630975" y="136950"/>
            <a:ext cx="9778750" cy="5006554"/>
            <a:chOff x="-630975" y="136950"/>
            <a:chExt cx="9778750" cy="5006554"/>
          </a:xfrm>
        </p:grpSpPr>
        <p:grpSp>
          <p:nvGrpSpPr>
            <p:cNvPr id="62" name="Google Shape;62;p6"/>
            <p:cNvGrpSpPr/>
            <p:nvPr/>
          </p:nvGrpSpPr>
          <p:grpSpPr>
            <a:xfrm rot="5400000">
              <a:off x="7966673" y="3962402"/>
              <a:ext cx="1789504" cy="572700"/>
              <a:chOff x="7354496" y="4596170"/>
              <a:chExt cx="1789504" cy="572700"/>
            </a:xfrm>
          </p:grpSpPr>
          <p:sp>
            <p:nvSpPr>
              <p:cNvPr id="63" name="Google Shape;63;p6"/>
              <p:cNvSpPr/>
              <p:nvPr/>
            </p:nvSpPr>
            <p:spPr>
              <a:xfrm rot="-5400000">
                <a:off x="7354496" y="4596170"/>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64" name="Google Shape;64;p6"/>
              <p:cNvSpPr/>
              <p:nvPr/>
            </p:nvSpPr>
            <p:spPr>
              <a:xfrm>
                <a:off x="7510350" y="4752049"/>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65" name="Google Shape;65;p6"/>
              <p:cNvSpPr/>
              <p:nvPr/>
            </p:nvSpPr>
            <p:spPr>
              <a:xfrm>
                <a:off x="8883000" y="4752050"/>
                <a:ext cx="261000" cy="26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66" name="Google Shape;66;p6"/>
              <p:cNvCxnSpPr/>
              <p:nvPr/>
            </p:nvCxnSpPr>
            <p:spPr>
              <a:xfrm>
                <a:off x="7354500" y="4882550"/>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67" name="Google Shape;67;p6"/>
            <p:cNvGrpSpPr/>
            <p:nvPr/>
          </p:nvGrpSpPr>
          <p:grpSpPr>
            <a:xfrm rot="-5400000">
              <a:off x="227100" y="-721125"/>
              <a:ext cx="261000" cy="1977150"/>
              <a:chOff x="227100" y="-187650"/>
              <a:chExt cx="261000" cy="1977150"/>
            </a:xfrm>
          </p:grpSpPr>
          <p:sp>
            <p:nvSpPr>
              <p:cNvPr id="68" name="Google Shape;68;p6"/>
              <p:cNvSpPr/>
              <p:nvPr/>
            </p:nvSpPr>
            <p:spPr>
              <a:xfrm rot="5400000">
                <a:off x="-261000" y="300450"/>
                <a:ext cx="1237200" cy="26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69" name="Google Shape;69;p6"/>
              <p:cNvSpPr/>
              <p:nvPr/>
            </p:nvSpPr>
            <p:spPr>
              <a:xfrm>
                <a:off x="227100" y="1528500"/>
                <a:ext cx="261000" cy="2610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70" name="Google Shape;70;p6"/>
              <p:cNvCxnSpPr/>
              <p:nvPr/>
            </p:nvCxnSpPr>
            <p:spPr>
              <a:xfrm>
                <a:off x="357600" y="0"/>
                <a:ext cx="0" cy="17895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grpSp>
        <p:nvGrpSpPr>
          <p:cNvPr id="74" name="Google Shape;74;p7"/>
          <p:cNvGrpSpPr/>
          <p:nvPr/>
        </p:nvGrpSpPr>
        <p:grpSpPr>
          <a:xfrm>
            <a:off x="-630975" y="136950"/>
            <a:ext cx="9929770" cy="5006554"/>
            <a:chOff x="-630975" y="136950"/>
            <a:chExt cx="9929770" cy="5006554"/>
          </a:xfrm>
        </p:grpSpPr>
        <p:grpSp>
          <p:nvGrpSpPr>
            <p:cNvPr id="75" name="Google Shape;75;p7"/>
            <p:cNvGrpSpPr/>
            <p:nvPr/>
          </p:nvGrpSpPr>
          <p:grpSpPr>
            <a:xfrm rot="5400000">
              <a:off x="7966640" y="3811349"/>
              <a:ext cx="1789510" cy="874800"/>
              <a:chOff x="7354490" y="4445149"/>
              <a:chExt cx="1789510" cy="874800"/>
            </a:xfrm>
          </p:grpSpPr>
          <p:sp>
            <p:nvSpPr>
              <p:cNvPr id="76" name="Google Shape;76;p7"/>
              <p:cNvSpPr/>
              <p:nvPr/>
            </p:nvSpPr>
            <p:spPr>
              <a:xfrm>
                <a:off x="7354490" y="4445149"/>
                <a:ext cx="874800" cy="87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7" name="Google Shape;77;p7"/>
              <p:cNvSpPr/>
              <p:nvPr/>
            </p:nvSpPr>
            <p:spPr>
              <a:xfrm>
                <a:off x="7661375" y="4752049"/>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8" name="Google Shape;78;p7"/>
              <p:cNvSpPr/>
              <p:nvPr/>
            </p:nvSpPr>
            <p:spPr>
              <a:xfrm>
                <a:off x="8883000" y="4752050"/>
                <a:ext cx="261000" cy="26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79" name="Google Shape;79;p7"/>
              <p:cNvCxnSpPr/>
              <p:nvPr/>
            </p:nvCxnSpPr>
            <p:spPr>
              <a:xfrm>
                <a:off x="7354500" y="4882550"/>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80" name="Google Shape;80;p7"/>
            <p:cNvGrpSpPr/>
            <p:nvPr/>
          </p:nvGrpSpPr>
          <p:grpSpPr>
            <a:xfrm rot="-5400000">
              <a:off x="227100" y="-721125"/>
              <a:ext cx="261000" cy="1977150"/>
              <a:chOff x="227100" y="-187650"/>
              <a:chExt cx="261000" cy="1977150"/>
            </a:xfrm>
          </p:grpSpPr>
          <p:sp>
            <p:nvSpPr>
              <p:cNvPr id="81" name="Google Shape;81;p7"/>
              <p:cNvSpPr/>
              <p:nvPr/>
            </p:nvSpPr>
            <p:spPr>
              <a:xfrm rot="5400000">
                <a:off x="-261000" y="300450"/>
                <a:ext cx="1237200" cy="26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82" name="Google Shape;82;p7"/>
              <p:cNvSpPr/>
              <p:nvPr/>
            </p:nvSpPr>
            <p:spPr>
              <a:xfrm>
                <a:off x="227100" y="1528500"/>
                <a:ext cx="261000" cy="2610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83" name="Google Shape;83;p7"/>
              <p:cNvCxnSpPr/>
              <p:nvPr/>
            </p:nvCxnSpPr>
            <p:spPr>
              <a:xfrm>
                <a:off x="357600" y="0"/>
                <a:ext cx="0" cy="17895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6" name="Google Shape;86;p8"/>
          <p:cNvGrpSpPr/>
          <p:nvPr/>
        </p:nvGrpSpPr>
        <p:grpSpPr>
          <a:xfrm>
            <a:off x="-261000" y="0"/>
            <a:ext cx="5260250" cy="5319900"/>
            <a:chOff x="-261000" y="0"/>
            <a:chExt cx="5260250" cy="5319900"/>
          </a:xfrm>
        </p:grpSpPr>
        <p:grpSp>
          <p:nvGrpSpPr>
            <p:cNvPr id="87" name="Google Shape;87;p8"/>
            <p:cNvGrpSpPr/>
            <p:nvPr/>
          </p:nvGrpSpPr>
          <p:grpSpPr>
            <a:xfrm>
              <a:off x="2773150" y="4445100"/>
              <a:ext cx="2226100" cy="874800"/>
              <a:chOff x="2773150" y="4445100"/>
              <a:chExt cx="2226100" cy="874800"/>
            </a:xfrm>
          </p:grpSpPr>
          <p:sp>
            <p:nvSpPr>
              <p:cNvPr id="88" name="Google Shape;88;p8"/>
              <p:cNvSpPr/>
              <p:nvPr/>
            </p:nvSpPr>
            <p:spPr>
              <a:xfrm>
                <a:off x="4124450" y="4445100"/>
                <a:ext cx="874800" cy="87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89" name="Google Shape;89;p8"/>
              <p:cNvSpPr/>
              <p:nvPr/>
            </p:nvSpPr>
            <p:spPr>
              <a:xfrm>
                <a:off x="3034150" y="4752050"/>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90" name="Google Shape;90;p8"/>
              <p:cNvCxnSpPr/>
              <p:nvPr/>
            </p:nvCxnSpPr>
            <p:spPr>
              <a:xfrm>
                <a:off x="2773150" y="4882525"/>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91" name="Google Shape;91;p8"/>
            <p:cNvGrpSpPr/>
            <p:nvPr/>
          </p:nvGrpSpPr>
          <p:grpSpPr>
            <a:xfrm>
              <a:off x="-261000" y="0"/>
              <a:ext cx="2050500" cy="522000"/>
              <a:chOff x="-261000" y="0"/>
              <a:chExt cx="2050500" cy="522000"/>
            </a:xfrm>
          </p:grpSpPr>
          <p:sp>
            <p:nvSpPr>
              <p:cNvPr id="92" name="Google Shape;92;p8"/>
              <p:cNvSpPr/>
              <p:nvPr/>
            </p:nvSpPr>
            <p:spPr>
              <a:xfrm flipH="1">
                <a:off x="-261000" y="0"/>
                <a:ext cx="522000" cy="52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93" name="Google Shape;93;p8"/>
              <p:cNvSpPr/>
              <p:nvPr/>
            </p:nvSpPr>
            <p:spPr>
              <a:xfrm flipH="1">
                <a:off x="1528500" y="130475"/>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94" name="Google Shape;94;p8"/>
              <p:cNvCxnSpPr>
                <a:endCxn id="92" idx="6"/>
              </p:cNvCxnSpPr>
              <p:nvPr/>
            </p:nvCxnSpPr>
            <p:spPr>
              <a:xfrm rot="10800000">
                <a:off x="-261000" y="261000"/>
                <a:ext cx="2050500" cy="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 name="Google Shape;9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8" name="Google Shape;98;p9"/>
          <p:cNvGrpSpPr/>
          <p:nvPr/>
        </p:nvGrpSpPr>
        <p:grpSpPr>
          <a:xfrm>
            <a:off x="-261000" y="0"/>
            <a:ext cx="5260250" cy="5319900"/>
            <a:chOff x="-261000" y="0"/>
            <a:chExt cx="5260250" cy="5319900"/>
          </a:xfrm>
        </p:grpSpPr>
        <p:grpSp>
          <p:nvGrpSpPr>
            <p:cNvPr id="99" name="Google Shape;99;p9"/>
            <p:cNvGrpSpPr/>
            <p:nvPr/>
          </p:nvGrpSpPr>
          <p:grpSpPr>
            <a:xfrm>
              <a:off x="2773150" y="4445100"/>
              <a:ext cx="2226100" cy="874800"/>
              <a:chOff x="2773150" y="4445100"/>
              <a:chExt cx="2226100" cy="874800"/>
            </a:xfrm>
          </p:grpSpPr>
          <p:sp>
            <p:nvSpPr>
              <p:cNvPr id="100" name="Google Shape;100;p9"/>
              <p:cNvSpPr/>
              <p:nvPr/>
            </p:nvSpPr>
            <p:spPr>
              <a:xfrm>
                <a:off x="4124450" y="4445100"/>
                <a:ext cx="874800" cy="87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01" name="Google Shape;101;p9"/>
              <p:cNvSpPr/>
              <p:nvPr/>
            </p:nvSpPr>
            <p:spPr>
              <a:xfrm>
                <a:off x="3034150" y="4752050"/>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02" name="Google Shape;102;p9"/>
              <p:cNvCxnSpPr/>
              <p:nvPr/>
            </p:nvCxnSpPr>
            <p:spPr>
              <a:xfrm>
                <a:off x="2773150" y="4882525"/>
                <a:ext cx="1789500" cy="0"/>
              </a:xfrm>
              <a:prstGeom prst="straightConnector1">
                <a:avLst/>
              </a:prstGeom>
              <a:noFill/>
              <a:ln w="19050" cap="flat" cmpd="sng">
                <a:solidFill>
                  <a:schemeClr val="dk1"/>
                </a:solidFill>
                <a:prstDash val="solid"/>
                <a:round/>
                <a:headEnd type="none" w="med" len="med"/>
                <a:tailEnd type="none" w="med" len="med"/>
              </a:ln>
            </p:spPr>
          </p:cxnSp>
        </p:grpSp>
        <p:grpSp>
          <p:nvGrpSpPr>
            <p:cNvPr id="103" name="Google Shape;103;p9"/>
            <p:cNvGrpSpPr/>
            <p:nvPr/>
          </p:nvGrpSpPr>
          <p:grpSpPr>
            <a:xfrm>
              <a:off x="-261000" y="0"/>
              <a:ext cx="2050500" cy="522000"/>
              <a:chOff x="-261000" y="0"/>
              <a:chExt cx="2050500" cy="522000"/>
            </a:xfrm>
          </p:grpSpPr>
          <p:sp>
            <p:nvSpPr>
              <p:cNvPr id="104" name="Google Shape;104;p9"/>
              <p:cNvSpPr/>
              <p:nvPr/>
            </p:nvSpPr>
            <p:spPr>
              <a:xfrm flipH="1">
                <a:off x="-261000" y="0"/>
                <a:ext cx="522000" cy="52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05" name="Google Shape;105;p9"/>
              <p:cNvSpPr/>
              <p:nvPr/>
            </p:nvSpPr>
            <p:spPr>
              <a:xfrm flipH="1">
                <a:off x="1528500" y="130475"/>
                <a:ext cx="261000" cy="2610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106" name="Google Shape;106;p9"/>
              <p:cNvCxnSpPr>
                <a:endCxn id="104" idx="6"/>
              </p:cNvCxnSpPr>
              <p:nvPr/>
            </p:nvCxnSpPr>
            <p:spPr>
              <a:xfrm rot="10800000">
                <a:off x="-261000" y="261000"/>
                <a:ext cx="2050500" cy="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10"/>
          <p:cNvSpPr txBox="1">
            <a:spLocks noGrp="1"/>
          </p:cNvSpPr>
          <p:nvPr>
            <p:ph type="title"/>
          </p:nvPr>
        </p:nvSpPr>
        <p:spPr>
          <a:xfrm>
            <a:off x="720000" y="4035800"/>
            <a:ext cx="7704000" cy="5727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a:lnSpc>
                <a:spcPct val="100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6" r:id="rId17"/>
    <p:sldLayoutId id="214748366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5F0"/>
        </a:solidFill>
        <a:effectLst/>
      </p:bgPr>
    </p:bg>
    <p:spTree>
      <p:nvGrpSpPr>
        <p:cNvPr id="1" name="Shape 243"/>
        <p:cNvGrpSpPr/>
        <p:nvPr/>
      </p:nvGrpSpPr>
      <p:grpSpPr>
        <a:xfrm>
          <a:off x="0" y="0"/>
          <a:ext cx="0" cy="0"/>
          <a:chOff x="0" y="0"/>
          <a:chExt cx="0" cy="0"/>
        </a:xfrm>
      </p:grpSpPr>
      <p:sp>
        <p:nvSpPr>
          <p:cNvPr id="244" name="Google Shape;244;p26"/>
          <p:cNvSpPr txBox="1">
            <a:spLocks noGrp="1"/>
          </p:cNvSpPr>
          <p:nvPr>
            <p:ph type="ctrTitle"/>
          </p:nvPr>
        </p:nvSpPr>
        <p:spPr>
          <a:xfrm>
            <a:off x="715100" y="1606809"/>
            <a:ext cx="4578900" cy="212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Experimental Approach for Fine-Tuning GPT-4 for Ontology Engineering</a:t>
            </a:r>
            <a:endParaRPr sz="3600" dirty="0"/>
          </a:p>
        </p:txBody>
      </p:sp>
      <p:sp>
        <p:nvSpPr>
          <p:cNvPr id="245" name="Google Shape;245;p26"/>
          <p:cNvSpPr txBox="1">
            <a:spLocks noGrp="1"/>
          </p:cNvSpPr>
          <p:nvPr>
            <p:ph type="subTitle" idx="1"/>
          </p:nvPr>
        </p:nvSpPr>
        <p:spPr>
          <a:xfrm>
            <a:off x="715100" y="3735009"/>
            <a:ext cx="45789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Leveraging Semantic Web Knowledge from Core Texts</a:t>
            </a:r>
            <a:endParaRPr sz="1400" dirty="0"/>
          </a:p>
        </p:txBody>
      </p:sp>
      <p:sp>
        <p:nvSpPr>
          <p:cNvPr id="246" name="Google Shape;246;p26"/>
          <p:cNvSpPr/>
          <p:nvPr/>
        </p:nvSpPr>
        <p:spPr>
          <a:xfrm>
            <a:off x="5692450" y="1203600"/>
            <a:ext cx="2736300" cy="2736300"/>
          </a:xfrm>
          <a:prstGeom prst="ellipse">
            <a:avLst/>
          </a:pr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60" name="Google Shape;260;p26"/>
          <p:cNvSpPr/>
          <p:nvPr/>
        </p:nvSpPr>
        <p:spPr>
          <a:xfrm>
            <a:off x="5823774" y="1321806"/>
            <a:ext cx="2473651" cy="2498755"/>
          </a:xfrm>
          <a:prstGeom prst="teardrop">
            <a:avLst>
              <a:gd name="adj" fmla="val 100000"/>
            </a:avLst>
          </a:prstGeom>
          <a:solidFill>
            <a:schemeClr val="tx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pic>
        <p:nvPicPr>
          <p:cNvPr id="11" name="Εικόνα 10" descr="Εικόνα που περιέχει κύκλος, τέχνη, Φράκταλ τέχνη, φως&#10;&#10;Περιγραφή που δημιουργήθηκε αυτόματα">
            <a:extLst>
              <a:ext uri="{FF2B5EF4-FFF2-40B4-BE49-F238E27FC236}">
                <a16:creationId xmlns:a16="http://schemas.microsoft.com/office/drawing/2014/main" id="{C39F3B49-5231-FCDB-1784-8EC1BF3BEFBB}"/>
              </a:ext>
            </a:extLst>
          </p:cNvPr>
          <p:cNvPicPr>
            <a:picLocks noChangeAspect="1"/>
          </p:cNvPicPr>
          <p:nvPr/>
        </p:nvPicPr>
        <p:blipFill>
          <a:blip r:embed="rId3"/>
          <a:stretch>
            <a:fillRect/>
          </a:stretch>
        </p:blipFill>
        <p:spPr>
          <a:xfrm>
            <a:off x="5980532" y="1606809"/>
            <a:ext cx="2188759" cy="2128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407" name="Google Shape;40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t>
            </a:r>
            <a:r>
              <a:rPr lang="en" baseline="30000" dirty="0"/>
              <a:t>st</a:t>
            </a:r>
            <a:r>
              <a:rPr lang="en" dirty="0"/>
              <a:t> fine-tuning on GPT-4</a:t>
            </a:r>
            <a:endParaRPr dirty="0"/>
          </a:p>
        </p:txBody>
      </p:sp>
      <p:sp>
        <p:nvSpPr>
          <p:cNvPr id="2" name="Google Shape;834;p42">
            <a:extLst>
              <a:ext uri="{FF2B5EF4-FFF2-40B4-BE49-F238E27FC236}">
                <a16:creationId xmlns:a16="http://schemas.microsoft.com/office/drawing/2014/main" id="{491784FD-BB42-573C-7612-945B03D68A44}"/>
              </a:ext>
            </a:extLst>
          </p:cNvPr>
          <p:cNvSpPr txBox="1">
            <a:spLocks/>
          </p:cNvSpPr>
          <p:nvPr/>
        </p:nvSpPr>
        <p:spPr>
          <a:xfrm>
            <a:off x="62652" y="508611"/>
            <a:ext cx="8361348" cy="26485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b="1" dirty="0"/>
          </a:p>
          <a:p>
            <a:endParaRPr lang="en-US" sz="1600" b="1" dirty="0"/>
          </a:p>
          <a:p>
            <a:pPr marL="342900" indent="-342900">
              <a:buFont typeface="Arial"/>
              <a:buAutoNum type="arabicPeriod"/>
            </a:pPr>
            <a:r>
              <a:rPr lang="en-US" sz="1600" b="1" dirty="0"/>
              <a:t>First book: Semantic Web for Working </a:t>
            </a:r>
            <a:r>
              <a:rPr lang="en-US" sz="1600" b="1" dirty="0" err="1"/>
              <a:t>Ontologist</a:t>
            </a:r>
            <a:endParaRPr lang="en-US" sz="1600" b="1" dirty="0"/>
          </a:p>
          <a:p>
            <a:pPr marL="342900" indent="-342900">
              <a:buFont typeface="Arial"/>
              <a:buAutoNum type="arabicPeriod"/>
            </a:pPr>
            <a:r>
              <a:rPr lang="en-US" sz="1600" b="1" dirty="0"/>
              <a:t>One Prompt</a:t>
            </a:r>
          </a:p>
          <a:p>
            <a:pPr marL="342900" indent="-342900">
              <a:buFont typeface="Arial"/>
              <a:buAutoNum type="arabicPeriod"/>
            </a:pPr>
            <a:endParaRPr lang="en-US" sz="1600" dirty="0"/>
          </a:p>
        </p:txBody>
      </p:sp>
      <p:pic>
        <p:nvPicPr>
          <p:cNvPr id="4" name="Εικόνα 3" descr="Εικόνα που περιέχει κείμενο, στιγμιότυπο οθόνης, γραμματοσειρά, διάγραμμα&#10;&#10;Περιγραφή που δημιουργήθηκε αυτόματα">
            <a:extLst>
              <a:ext uri="{FF2B5EF4-FFF2-40B4-BE49-F238E27FC236}">
                <a16:creationId xmlns:a16="http://schemas.microsoft.com/office/drawing/2014/main" id="{8F2CF9A1-4641-1F07-A4D1-2106490FBED1}"/>
              </a:ext>
            </a:extLst>
          </p:cNvPr>
          <p:cNvPicPr>
            <a:picLocks noChangeAspect="1"/>
          </p:cNvPicPr>
          <p:nvPr/>
        </p:nvPicPr>
        <p:blipFill>
          <a:blip r:embed="rId3"/>
          <a:stretch>
            <a:fillRect/>
          </a:stretch>
        </p:blipFill>
        <p:spPr>
          <a:xfrm>
            <a:off x="5250600" y="1418475"/>
            <a:ext cx="3763691" cy="3522510"/>
          </a:xfrm>
          <a:prstGeom prst="rect">
            <a:avLst/>
          </a:prstGeom>
        </p:spPr>
      </p:pic>
      <p:pic>
        <p:nvPicPr>
          <p:cNvPr id="6" name="Εικόνα 5" descr="Εικόνα που περιέχει κείμενο, στιγμιότυπο οθόνης, γραμματοσειρά, αριθμός&#10;&#10;Περιγραφή που δημιουργήθηκε αυτόματα">
            <a:extLst>
              <a:ext uri="{FF2B5EF4-FFF2-40B4-BE49-F238E27FC236}">
                <a16:creationId xmlns:a16="http://schemas.microsoft.com/office/drawing/2014/main" id="{2C7AD837-8063-A1FF-3780-3F17E9F08C77}"/>
              </a:ext>
            </a:extLst>
          </p:cNvPr>
          <p:cNvPicPr>
            <a:picLocks noChangeAspect="1"/>
          </p:cNvPicPr>
          <p:nvPr/>
        </p:nvPicPr>
        <p:blipFill>
          <a:blip r:embed="rId4"/>
          <a:stretch>
            <a:fillRect/>
          </a:stretch>
        </p:blipFill>
        <p:spPr>
          <a:xfrm>
            <a:off x="1685677" y="1418475"/>
            <a:ext cx="3620582" cy="36205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AAD57C75-2621-8B14-8E45-8285E3F1BD77}"/>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CF6129D7-D992-1E7F-9997-CB40D4BD061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t>
            </a:r>
            <a:r>
              <a:rPr lang="en" baseline="30000" dirty="0"/>
              <a:t>st</a:t>
            </a:r>
            <a:r>
              <a:rPr lang="en" dirty="0"/>
              <a:t> fine-tuning on GPT-4</a:t>
            </a:r>
            <a:endParaRPr dirty="0"/>
          </a:p>
        </p:txBody>
      </p:sp>
      <p:pic>
        <p:nvPicPr>
          <p:cNvPr id="5" name="Εικόνα 4" descr="Εικόνα που περιέχει κείμενο, στιγμιότυπο οθόνης&#10;&#10;Περιγραφή που δημιουργήθηκε αυτόματα">
            <a:extLst>
              <a:ext uri="{FF2B5EF4-FFF2-40B4-BE49-F238E27FC236}">
                <a16:creationId xmlns:a16="http://schemas.microsoft.com/office/drawing/2014/main" id="{A0DD9C30-5489-3783-FF6A-E075750BDE2C}"/>
              </a:ext>
            </a:extLst>
          </p:cNvPr>
          <p:cNvPicPr>
            <a:picLocks noChangeAspect="1"/>
          </p:cNvPicPr>
          <p:nvPr/>
        </p:nvPicPr>
        <p:blipFill>
          <a:blip r:embed="rId3"/>
          <a:stretch>
            <a:fillRect/>
          </a:stretch>
        </p:blipFill>
        <p:spPr>
          <a:xfrm>
            <a:off x="1073426" y="1121614"/>
            <a:ext cx="6679096" cy="3633802"/>
          </a:xfrm>
          <a:prstGeom prst="rect">
            <a:avLst/>
          </a:prstGeom>
        </p:spPr>
      </p:pic>
    </p:spTree>
    <p:extLst>
      <p:ext uri="{BB962C8B-B14F-4D97-AF65-F5344CB8AC3E}">
        <p14:creationId xmlns:p14="http://schemas.microsoft.com/office/powerpoint/2010/main" val="261093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5E785838-06AB-F4A9-3FDB-92B3A5DE32F1}"/>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A7CA4998-B4A3-F834-D644-C52AF6A0B0A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t>
            </a:r>
            <a:r>
              <a:rPr lang="en" baseline="30000" dirty="0"/>
              <a:t>st</a:t>
            </a:r>
            <a:r>
              <a:rPr lang="en" dirty="0"/>
              <a:t> fine-tuning on GPT-4</a:t>
            </a:r>
            <a:endParaRPr dirty="0"/>
          </a:p>
        </p:txBody>
      </p:sp>
      <p:grpSp>
        <p:nvGrpSpPr>
          <p:cNvPr id="8" name="Ομάδα 7">
            <a:extLst>
              <a:ext uri="{FF2B5EF4-FFF2-40B4-BE49-F238E27FC236}">
                <a16:creationId xmlns:a16="http://schemas.microsoft.com/office/drawing/2014/main" id="{B81C47DF-9828-5E23-90CF-14BC4410948D}"/>
              </a:ext>
            </a:extLst>
          </p:cNvPr>
          <p:cNvGrpSpPr/>
          <p:nvPr/>
        </p:nvGrpSpPr>
        <p:grpSpPr>
          <a:xfrm>
            <a:off x="1451520" y="1463039"/>
            <a:ext cx="5752361" cy="3347500"/>
            <a:chOff x="2787340" y="1804946"/>
            <a:chExt cx="4210360" cy="2588663"/>
          </a:xfrm>
        </p:grpSpPr>
        <p:pic>
          <p:nvPicPr>
            <p:cNvPr id="6" name="Εικόνα 5" descr="Εικόνα που περιέχει κείμενο, στιγμιότυπο οθόνης, αριθμός, γραμματοσειρά&#10;&#10;Περιγραφή που δημιουργήθηκε αυτόματα">
              <a:extLst>
                <a:ext uri="{FF2B5EF4-FFF2-40B4-BE49-F238E27FC236}">
                  <a16:creationId xmlns:a16="http://schemas.microsoft.com/office/drawing/2014/main" id="{DC6F72F0-1901-4F50-25CF-088577B7A8A0}"/>
                </a:ext>
              </a:extLst>
            </p:cNvPr>
            <p:cNvPicPr>
              <a:picLocks noChangeAspect="1"/>
            </p:cNvPicPr>
            <p:nvPr/>
          </p:nvPicPr>
          <p:blipFill>
            <a:blip r:embed="rId3"/>
            <a:stretch>
              <a:fillRect/>
            </a:stretch>
          </p:blipFill>
          <p:spPr>
            <a:xfrm>
              <a:off x="3511461" y="1804946"/>
              <a:ext cx="3486239" cy="2588663"/>
            </a:xfrm>
            <a:prstGeom prst="rect">
              <a:avLst/>
            </a:prstGeom>
          </p:spPr>
        </p:pic>
        <p:pic>
          <p:nvPicPr>
            <p:cNvPr id="3" name="Εικόνα 2" descr="Εικόνα που περιέχει κείμενο, στιγμιότυπο οθόνης, αριθμός, γραμματοσειρά&#10;&#10;Περιγραφή που δημιουργήθηκε αυτόματα">
              <a:extLst>
                <a:ext uri="{FF2B5EF4-FFF2-40B4-BE49-F238E27FC236}">
                  <a16:creationId xmlns:a16="http://schemas.microsoft.com/office/drawing/2014/main" id="{6A7B9E64-3D82-91B0-0CD5-14D9CB2C3FD1}"/>
                </a:ext>
              </a:extLst>
            </p:cNvPr>
            <p:cNvPicPr>
              <a:picLocks noChangeAspect="1"/>
            </p:cNvPicPr>
            <p:nvPr/>
          </p:nvPicPr>
          <p:blipFill>
            <a:blip r:embed="rId4"/>
            <a:stretch>
              <a:fillRect/>
            </a:stretch>
          </p:blipFill>
          <p:spPr>
            <a:xfrm>
              <a:off x="2787340" y="1804946"/>
              <a:ext cx="3340100" cy="2588662"/>
            </a:xfrm>
            <a:prstGeom prst="rect">
              <a:avLst/>
            </a:prstGeom>
          </p:spPr>
        </p:pic>
      </p:grpSp>
      <p:sp>
        <p:nvSpPr>
          <p:cNvPr id="10" name="TextBox 9">
            <a:extLst>
              <a:ext uri="{FF2B5EF4-FFF2-40B4-BE49-F238E27FC236}">
                <a16:creationId xmlns:a16="http://schemas.microsoft.com/office/drawing/2014/main" id="{223E2CC4-B4FD-510A-6B97-5A8E99592E9E}"/>
              </a:ext>
            </a:extLst>
          </p:cNvPr>
          <p:cNvSpPr txBox="1"/>
          <p:nvPr/>
        </p:nvSpPr>
        <p:spPr>
          <a:xfrm>
            <a:off x="4991432" y="1017725"/>
            <a:ext cx="1170829" cy="523220"/>
          </a:xfrm>
          <a:prstGeom prst="rect">
            <a:avLst/>
          </a:prstGeom>
          <a:noFill/>
        </p:spPr>
        <p:txBody>
          <a:bodyPr wrap="square">
            <a:spAutoFit/>
          </a:bodyPr>
          <a:lstStyle/>
          <a:p>
            <a:r>
              <a:rPr lang="en" sz="1400" b="1" dirty="0">
                <a:solidFill>
                  <a:schemeClr val="dk1"/>
                </a:solidFill>
                <a:latin typeface="Archivo"/>
                <a:ea typeface="Archivo"/>
                <a:cs typeface="Archivo"/>
                <a:sym typeface="Archivo"/>
              </a:rPr>
              <a:t>Basic GPT4</a:t>
            </a:r>
            <a:endParaRPr lang="el-GR" dirty="0"/>
          </a:p>
        </p:txBody>
      </p:sp>
      <p:sp>
        <p:nvSpPr>
          <p:cNvPr id="11" name="TextBox 10">
            <a:extLst>
              <a:ext uri="{FF2B5EF4-FFF2-40B4-BE49-F238E27FC236}">
                <a16:creationId xmlns:a16="http://schemas.microsoft.com/office/drawing/2014/main" id="{DC3EA83D-CDE0-FBE6-5B9B-E8F245745135}"/>
              </a:ext>
            </a:extLst>
          </p:cNvPr>
          <p:cNvSpPr txBox="1"/>
          <p:nvPr/>
        </p:nvSpPr>
        <p:spPr>
          <a:xfrm>
            <a:off x="5925445" y="994633"/>
            <a:ext cx="1170829" cy="523220"/>
          </a:xfrm>
          <a:prstGeom prst="rect">
            <a:avLst/>
          </a:prstGeom>
          <a:noFill/>
        </p:spPr>
        <p:txBody>
          <a:bodyPr wrap="square">
            <a:spAutoFit/>
          </a:bodyPr>
          <a:lstStyle/>
          <a:p>
            <a:pPr algn="ctr"/>
            <a:r>
              <a:rPr lang="en" sz="1400" b="1" dirty="0">
                <a:solidFill>
                  <a:schemeClr val="dk1"/>
                </a:solidFill>
                <a:latin typeface="Archivo"/>
                <a:ea typeface="Archivo"/>
                <a:cs typeface="Archivo"/>
                <a:sym typeface="Archivo"/>
              </a:rPr>
              <a:t>Fine-tuned</a:t>
            </a:r>
          </a:p>
          <a:p>
            <a:pPr algn="ctr"/>
            <a:r>
              <a:rPr lang="en" sz="1400" b="1" dirty="0">
                <a:solidFill>
                  <a:schemeClr val="dk1"/>
                </a:solidFill>
                <a:latin typeface="Archivo"/>
                <a:ea typeface="Archivo"/>
                <a:cs typeface="Archivo"/>
                <a:sym typeface="Archivo"/>
              </a:rPr>
              <a:t>GPT4</a:t>
            </a:r>
            <a:endParaRPr lang="el-GR" dirty="0"/>
          </a:p>
        </p:txBody>
      </p:sp>
    </p:spTree>
    <p:extLst>
      <p:ext uri="{BB962C8B-B14F-4D97-AF65-F5344CB8AC3E}">
        <p14:creationId xmlns:p14="http://schemas.microsoft.com/office/powerpoint/2010/main" val="1356877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1</a:t>
            </a:r>
            <a:r>
              <a:rPr lang="en-US" baseline="30000" dirty="0"/>
              <a:t>st</a:t>
            </a:r>
            <a:r>
              <a:rPr lang="en-US" dirty="0"/>
              <a:t> fine-tuning on GPT-4</a:t>
            </a:r>
            <a:endParaRPr dirty="0"/>
          </a:p>
          <a:p>
            <a:pPr marL="0" lvl="0" indent="0" algn="ctr" rtl="0">
              <a:spcBef>
                <a:spcPts val="0"/>
              </a:spcBef>
              <a:spcAft>
                <a:spcPts val="0"/>
              </a:spcAft>
              <a:buNone/>
            </a:pPr>
            <a:endParaRPr dirty="0"/>
          </a:p>
        </p:txBody>
      </p:sp>
      <p:graphicFrame>
        <p:nvGraphicFramePr>
          <p:cNvPr id="2" name="Πίνακας 1">
            <a:extLst>
              <a:ext uri="{FF2B5EF4-FFF2-40B4-BE49-F238E27FC236}">
                <a16:creationId xmlns:a16="http://schemas.microsoft.com/office/drawing/2014/main" id="{8B38AD58-DD21-88F5-3A66-E6326FABDA6B}"/>
              </a:ext>
            </a:extLst>
          </p:cNvPr>
          <p:cNvGraphicFramePr>
            <a:graphicFrameLocks noGrp="1"/>
          </p:cNvGraphicFramePr>
          <p:nvPr>
            <p:extLst>
              <p:ext uri="{D42A27DB-BD31-4B8C-83A1-F6EECF244321}">
                <p14:modId xmlns:p14="http://schemas.microsoft.com/office/powerpoint/2010/main" val="2685402096"/>
              </p:ext>
            </p:extLst>
          </p:nvPr>
        </p:nvGraphicFramePr>
        <p:xfrm>
          <a:off x="311149" y="1167654"/>
          <a:ext cx="8521702" cy="119634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Classes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80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GPT-4 Basic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rPr>
                        <a:t>13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9</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71</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69%</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11,25%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0,1935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GPT-4 Fine-tuned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80%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0,0941</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bl>
          </a:graphicData>
        </a:graphic>
      </p:graphicFrame>
      <p:graphicFrame>
        <p:nvGraphicFramePr>
          <p:cNvPr id="3" name="Πίνακας 2">
            <a:extLst>
              <a:ext uri="{FF2B5EF4-FFF2-40B4-BE49-F238E27FC236}">
                <a16:creationId xmlns:a16="http://schemas.microsoft.com/office/drawing/2014/main" id="{4BD783AF-0445-F46C-6692-F90D4A3389F1}"/>
              </a:ext>
            </a:extLst>
          </p:cNvPr>
          <p:cNvGraphicFramePr>
            <a:graphicFrameLocks noGrp="1"/>
          </p:cNvGraphicFramePr>
          <p:nvPr>
            <p:extLst>
              <p:ext uri="{D42A27DB-BD31-4B8C-83A1-F6EECF244321}">
                <p14:modId xmlns:p14="http://schemas.microsoft.com/office/powerpoint/2010/main" val="2634366908"/>
              </p:ext>
            </p:extLst>
          </p:nvPr>
        </p:nvGraphicFramePr>
        <p:xfrm>
          <a:off x="311149" y="2677160"/>
          <a:ext cx="8521702" cy="136398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Obj. properties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GPT-4 Basic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GPT-4 Fine-tuned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0,0857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35371709-81C4-7BCC-FB55-0D119172664A}"/>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A1D15642-C9BD-EF0E-94E1-FF7B8EA7A6ED}"/>
              </a:ext>
            </a:extLst>
          </p:cNvPr>
          <p:cNvSpPr txBox="1">
            <a:spLocks noGrp="1"/>
          </p:cNvSpPr>
          <p:nvPr>
            <p:ph type="title"/>
          </p:nvPr>
        </p:nvSpPr>
        <p:spPr>
          <a:xfrm>
            <a:off x="720000" y="2939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r>
              <a:rPr lang="en" baseline="30000" dirty="0"/>
              <a:t>st</a:t>
            </a:r>
            <a:r>
              <a:rPr lang="en" dirty="0"/>
              <a:t> fine-tuning on GPT-4</a:t>
            </a:r>
            <a:endParaRPr dirty="0"/>
          </a:p>
        </p:txBody>
      </p:sp>
      <p:sp>
        <p:nvSpPr>
          <p:cNvPr id="2" name="Google Shape;834;p42">
            <a:extLst>
              <a:ext uri="{FF2B5EF4-FFF2-40B4-BE49-F238E27FC236}">
                <a16:creationId xmlns:a16="http://schemas.microsoft.com/office/drawing/2014/main" id="{ACD14E95-EBC2-2931-5482-CEDB06321D92}"/>
              </a:ext>
            </a:extLst>
          </p:cNvPr>
          <p:cNvSpPr txBox="1">
            <a:spLocks/>
          </p:cNvSpPr>
          <p:nvPr/>
        </p:nvSpPr>
        <p:spPr>
          <a:xfrm>
            <a:off x="62652" y="508611"/>
            <a:ext cx="8361348" cy="26485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b="1" dirty="0"/>
          </a:p>
          <a:p>
            <a:endParaRPr lang="en-US" sz="1600" b="1" dirty="0"/>
          </a:p>
          <a:p>
            <a:pPr marL="342900" indent="-342900">
              <a:buFont typeface="Arial"/>
              <a:buAutoNum type="arabicPeriod"/>
            </a:pPr>
            <a:r>
              <a:rPr lang="en-US" sz="1600" b="1" dirty="0"/>
              <a:t>First book:</a:t>
            </a:r>
            <a:r>
              <a:rPr lang="en" sz="1600" b="1" u="sng" dirty="0">
                <a:latin typeface="Hind" panose="02000000000000000000" pitchFamily="2" charset="0"/>
                <a:cs typeface="Hind" panose="02000000000000000000" pitchFamily="2" charset="0"/>
              </a:rPr>
              <a:t>A Semantic Web Primer</a:t>
            </a:r>
            <a:endParaRPr lang="en-US" sz="1600" b="1" dirty="0"/>
          </a:p>
          <a:p>
            <a:pPr marL="342900" indent="-342900">
              <a:buFont typeface="Arial"/>
              <a:buAutoNum type="arabicPeriod"/>
            </a:pPr>
            <a:r>
              <a:rPr lang="en-US" sz="1600" b="1" dirty="0"/>
              <a:t>One Prompt</a:t>
            </a:r>
          </a:p>
          <a:p>
            <a:pPr marL="342900" indent="-342900">
              <a:buFont typeface="Arial"/>
              <a:buAutoNum type="arabicPeriod"/>
            </a:pPr>
            <a:endParaRPr lang="en-US" sz="1600" dirty="0"/>
          </a:p>
        </p:txBody>
      </p:sp>
      <p:pic>
        <p:nvPicPr>
          <p:cNvPr id="5" name="Εικόνα 4" descr="Εικόνα που περιέχει κείμενο, στιγμιότυπο οθόνης, λογισμικό, λογισμικό πολυμέσων&#10;&#10;Περιγραφή που δημιουργήθηκε αυτόματα">
            <a:extLst>
              <a:ext uri="{FF2B5EF4-FFF2-40B4-BE49-F238E27FC236}">
                <a16:creationId xmlns:a16="http://schemas.microsoft.com/office/drawing/2014/main" id="{C7F9816E-2458-FB1D-5C35-F5AC8876EB2F}"/>
              </a:ext>
            </a:extLst>
          </p:cNvPr>
          <p:cNvPicPr>
            <a:picLocks noChangeAspect="1"/>
          </p:cNvPicPr>
          <p:nvPr/>
        </p:nvPicPr>
        <p:blipFill>
          <a:blip r:embed="rId3"/>
          <a:stretch>
            <a:fillRect/>
          </a:stretch>
        </p:blipFill>
        <p:spPr>
          <a:xfrm>
            <a:off x="1453807" y="1671320"/>
            <a:ext cx="3440246" cy="3401089"/>
          </a:xfrm>
          <a:prstGeom prst="rect">
            <a:avLst/>
          </a:prstGeom>
        </p:spPr>
      </p:pic>
      <p:pic>
        <p:nvPicPr>
          <p:cNvPr id="8" name="Εικόνα 7" descr="Εικόνα που περιέχει κείμενο, στιγμιότυπο οθόνης, λογισμικό, λογισμικό πολυμέσων&#10;&#10;Περιγραφή που δημιουργήθηκε αυτόματα">
            <a:extLst>
              <a:ext uri="{FF2B5EF4-FFF2-40B4-BE49-F238E27FC236}">
                <a16:creationId xmlns:a16="http://schemas.microsoft.com/office/drawing/2014/main" id="{FACCEADE-7722-5EA9-1C5D-D053E51A65D9}"/>
              </a:ext>
            </a:extLst>
          </p:cNvPr>
          <p:cNvPicPr>
            <a:picLocks noChangeAspect="1"/>
          </p:cNvPicPr>
          <p:nvPr/>
        </p:nvPicPr>
        <p:blipFill>
          <a:blip r:embed="rId4"/>
          <a:stretch>
            <a:fillRect/>
          </a:stretch>
        </p:blipFill>
        <p:spPr>
          <a:xfrm>
            <a:off x="4818407" y="1671321"/>
            <a:ext cx="3506610" cy="3404806"/>
          </a:xfrm>
          <a:prstGeom prst="rect">
            <a:avLst/>
          </a:prstGeom>
        </p:spPr>
      </p:pic>
    </p:spTree>
    <p:extLst>
      <p:ext uri="{BB962C8B-B14F-4D97-AF65-F5344CB8AC3E}">
        <p14:creationId xmlns:p14="http://schemas.microsoft.com/office/powerpoint/2010/main" val="2245908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B9441F8E-4BED-A3CF-D309-78F7C8910B74}"/>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B2DB3E24-0F41-B929-71B9-BD09E959A0C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r>
              <a:rPr lang="en" baseline="30000" dirty="0"/>
              <a:t>st</a:t>
            </a:r>
            <a:r>
              <a:rPr lang="en" dirty="0"/>
              <a:t> fine-tuning on GPT-4</a:t>
            </a:r>
            <a:endParaRPr dirty="0"/>
          </a:p>
        </p:txBody>
      </p:sp>
      <p:pic>
        <p:nvPicPr>
          <p:cNvPr id="3" name="Εικόνα 2" descr="Εικόνα που περιέχει κείμενο, λογισμικό, στιγμιότυπο οθόνης, λογισμικό πολυμέσων&#10;&#10;Περιγραφή που δημιουργήθηκε αυτόματα">
            <a:extLst>
              <a:ext uri="{FF2B5EF4-FFF2-40B4-BE49-F238E27FC236}">
                <a16:creationId xmlns:a16="http://schemas.microsoft.com/office/drawing/2014/main" id="{36204E48-935E-09ED-37EB-DDA9FF2600A2}"/>
              </a:ext>
            </a:extLst>
          </p:cNvPr>
          <p:cNvPicPr>
            <a:picLocks noChangeAspect="1"/>
          </p:cNvPicPr>
          <p:nvPr/>
        </p:nvPicPr>
        <p:blipFill>
          <a:blip r:embed="rId3"/>
          <a:stretch>
            <a:fillRect/>
          </a:stretch>
        </p:blipFill>
        <p:spPr>
          <a:xfrm>
            <a:off x="720000" y="982028"/>
            <a:ext cx="7772400" cy="4161472"/>
          </a:xfrm>
          <a:prstGeom prst="rect">
            <a:avLst/>
          </a:prstGeom>
        </p:spPr>
      </p:pic>
    </p:spTree>
    <p:extLst>
      <p:ext uri="{BB962C8B-B14F-4D97-AF65-F5344CB8AC3E}">
        <p14:creationId xmlns:p14="http://schemas.microsoft.com/office/powerpoint/2010/main" val="552208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66B44D37-A63C-E029-9873-3868293392E9}"/>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3896CFDA-17A9-1FCA-98FA-9ECBDD451CE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r>
              <a:rPr lang="en" baseline="30000" dirty="0"/>
              <a:t>st</a:t>
            </a:r>
            <a:r>
              <a:rPr lang="en" dirty="0"/>
              <a:t> fine-tuning on GPT-4</a:t>
            </a:r>
            <a:endParaRPr dirty="0"/>
          </a:p>
        </p:txBody>
      </p:sp>
      <p:pic>
        <p:nvPicPr>
          <p:cNvPr id="4" name="Εικόνα 3" descr="Εικόνα που περιέχει κείμενο, στιγμιότυπο οθόνης, αριθμός, γραμματοσειρά&#10;&#10;Περιγραφή που δημιουργήθηκε αυτόματα">
            <a:extLst>
              <a:ext uri="{FF2B5EF4-FFF2-40B4-BE49-F238E27FC236}">
                <a16:creationId xmlns:a16="http://schemas.microsoft.com/office/drawing/2014/main" id="{C73DB321-57FB-7CE8-C4BC-BB6F975F6FA2}"/>
              </a:ext>
            </a:extLst>
          </p:cNvPr>
          <p:cNvPicPr>
            <a:picLocks noChangeAspect="1"/>
          </p:cNvPicPr>
          <p:nvPr/>
        </p:nvPicPr>
        <p:blipFill>
          <a:blip r:embed="rId3"/>
          <a:stretch>
            <a:fillRect/>
          </a:stretch>
        </p:blipFill>
        <p:spPr>
          <a:xfrm>
            <a:off x="2768093" y="1482332"/>
            <a:ext cx="4446677" cy="3347499"/>
          </a:xfrm>
          <a:prstGeom prst="rect">
            <a:avLst/>
          </a:prstGeom>
        </p:spPr>
      </p:pic>
      <p:pic>
        <p:nvPicPr>
          <p:cNvPr id="3" name="Εικόνα 2" descr="Εικόνα που περιέχει κείμενο, στιγμιότυπο οθόνης, αριθμός, γραμματοσειρά&#10;&#10;Περιγραφή που δημιουργήθηκε αυτόματα">
            <a:extLst>
              <a:ext uri="{FF2B5EF4-FFF2-40B4-BE49-F238E27FC236}">
                <a16:creationId xmlns:a16="http://schemas.microsoft.com/office/drawing/2014/main" id="{8509CAC0-F0F2-DE45-1E48-6D0682F1E864}"/>
              </a:ext>
            </a:extLst>
          </p:cNvPr>
          <p:cNvPicPr>
            <a:picLocks noChangeAspect="1"/>
          </p:cNvPicPr>
          <p:nvPr/>
        </p:nvPicPr>
        <p:blipFill>
          <a:blip r:embed="rId4"/>
          <a:stretch>
            <a:fillRect/>
          </a:stretch>
        </p:blipFill>
        <p:spPr>
          <a:xfrm>
            <a:off x="1427666" y="1455088"/>
            <a:ext cx="4563377" cy="3347499"/>
          </a:xfrm>
          <a:prstGeom prst="rect">
            <a:avLst/>
          </a:prstGeom>
        </p:spPr>
      </p:pic>
      <p:sp>
        <p:nvSpPr>
          <p:cNvPr id="10" name="TextBox 9">
            <a:extLst>
              <a:ext uri="{FF2B5EF4-FFF2-40B4-BE49-F238E27FC236}">
                <a16:creationId xmlns:a16="http://schemas.microsoft.com/office/drawing/2014/main" id="{882C6CD2-BC6D-360E-FDD7-F9EF2998EA9D}"/>
              </a:ext>
            </a:extLst>
          </p:cNvPr>
          <p:cNvSpPr txBox="1"/>
          <p:nvPr/>
        </p:nvSpPr>
        <p:spPr>
          <a:xfrm>
            <a:off x="4991432" y="1017725"/>
            <a:ext cx="1170829" cy="523220"/>
          </a:xfrm>
          <a:prstGeom prst="rect">
            <a:avLst/>
          </a:prstGeom>
          <a:noFill/>
        </p:spPr>
        <p:txBody>
          <a:bodyPr wrap="square">
            <a:spAutoFit/>
          </a:bodyPr>
          <a:lstStyle/>
          <a:p>
            <a:r>
              <a:rPr lang="en" sz="1400" b="1" dirty="0">
                <a:solidFill>
                  <a:schemeClr val="dk1"/>
                </a:solidFill>
                <a:latin typeface="Archivo"/>
                <a:ea typeface="Archivo"/>
                <a:cs typeface="Archivo"/>
                <a:sym typeface="Archivo"/>
              </a:rPr>
              <a:t>Basic GPT4</a:t>
            </a:r>
            <a:endParaRPr lang="el-GR" dirty="0"/>
          </a:p>
        </p:txBody>
      </p:sp>
      <p:sp>
        <p:nvSpPr>
          <p:cNvPr id="11" name="TextBox 10">
            <a:extLst>
              <a:ext uri="{FF2B5EF4-FFF2-40B4-BE49-F238E27FC236}">
                <a16:creationId xmlns:a16="http://schemas.microsoft.com/office/drawing/2014/main" id="{67F8B639-58FB-3FC0-422A-51D17A59C382}"/>
              </a:ext>
            </a:extLst>
          </p:cNvPr>
          <p:cNvSpPr txBox="1"/>
          <p:nvPr/>
        </p:nvSpPr>
        <p:spPr>
          <a:xfrm>
            <a:off x="5925445" y="994633"/>
            <a:ext cx="1170829" cy="523220"/>
          </a:xfrm>
          <a:prstGeom prst="rect">
            <a:avLst/>
          </a:prstGeom>
          <a:noFill/>
        </p:spPr>
        <p:txBody>
          <a:bodyPr wrap="square">
            <a:spAutoFit/>
          </a:bodyPr>
          <a:lstStyle/>
          <a:p>
            <a:pPr algn="ctr"/>
            <a:r>
              <a:rPr lang="en" sz="1400" b="1" dirty="0">
                <a:solidFill>
                  <a:schemeClr val="dk1"/>
                </a:solidFill>
                <a:latin typeface="Archivo"/>
                <a:ea typeface="Archivo"/>
                <a:cs typeface="Archivo"/>
                <a:sym typeface="Archivo"/>
              </a:rPr>
              <a:t>Fine-tuned</a:t>
            </a:r>
          </a:p>
          <a:p>
            <a:pPr algn="ctr"/>
            <a:r>
              <a:rPr lang="en" sz="1400" b="1" dirty="0">
                <a:solidFill>
                  <a:schemeClr val="dk1"/>
                </a:solidFill>
                <a:latin typeface="Archivo"/>
                <a:ea typeface="Archivo"/>
                <a:cs typeface="Archivo"/>
                <a:sym typeface="Archivo"/>
              </a:rPr>
              <a:t>GPT4</a:t>
            </a:r>
            <a:endParaRPr lang="el-GR" dirty="0"/>
          </a:p>
        </p:txBody>
      </p:sp>
    </p:spTree>
    <p:extLst>
      <p:ext uri="{BB962C8B-B14F-4D97-AF65-F5344CB8AC3E}">
        <p14:creationId xmlns:p14="http://schemas.microsoft.com/office/powerpoint/2010/main" val="4217676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6">
          <a:extLst>
            <a:ext uri="{FF2B5EF4-FFF2-40B4-BE49-F238E27FC236}">
              <a16:creationId xmlns:a16="http://schemas.microsoft.com/office/drawing/2014/main" id="{091664FB-CB6E-3B4D-7E84-87A311E2C55E}"/>
            </a:ext>
          </a:extLst>
        </p:cNvPr>
        <p:cNvGrpSpPr/>
        <p:nvPr/>
      </p:nvGrpSpPr>
      <p:grpSpPr>
        <a:xfrm>
          <a:off x="0" y="0"/>
          <a:ext cx="0" cy="0"/>
          <a:chOff x="0" y="0"/>
          <a:chExt cx="0" cy="0"/>
        </a:xfrm>
      </p:grpSpPr>
      <p:graphicFrame>
        <p:nvGraphicFramePr>
          <p:cNvPr id="2" name="Πίνακας 1">
            <a:extLst>
              <a:ext uri="{FF2B5EF4-FFF2-40B4-BE49-F238E27FC236}">
                <a16:creationId xmlns:a16="http://schemas.microsoft.com/office/drawing/2014/main" id="{AA3FA2C5-33A9-2D26-E005-23549553A073}"/>
              </a:ext>
            </a:extLst>
          </p:cNvPr>
          <p:cNvGraphicFramePr>
            <a:graphicFrameLocks noGrp="1"/>
          </p:cNvGraphicFramePr>
          <p:nvPr>
            <p:extLst>
              <p:ext uri="{D42A27DB-BD31-4B8C-83A1-F6EECF244321}">
                <p14:modId xmlns:p14="http://schemas.microsoft.com/office/powerpoint/2010/main" val="2262667400"/>
              </p:ext>
            </p:extLst>
          </p:nvPr>
        </p:nvGraphicFramePr>
        <p:xfrm>
          <a:off x="311149" y="1167654"/>
          <a:ext cx="8521702" cy="119634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Classes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80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GPT-4 Basic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rPr>
                        <a:t>13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9</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71</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69%</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11,25%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0,1935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GPT-4 Fine-tuned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12</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2</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83%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12,5%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0,2173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bl>
          </a:graphicData>
        </a:graphic>
      </p:graphicFrame>
      <p:graphicFrame>
        <p:nvGraphicFramePr>
          <p:cNvPr id="3" name="Πίνακας 2">
            <a:extLst>
              <a:ext uri="{FF2B5EF4-FFF2-40B4-BE49-F238E27FC236}">
                <a16:creationId xmlns:a16="http://schemas.microsoft.com/office/drawing/2014/main" id="{0B086A83-768E-927B-8A70-BE12DC45557A}"/>
              </a:ext>
            </a:extLst>
          </p:cNvPr>
          <p:cNvGraphicFramePr>
            <a:graphicFrameLocks noGrp="1"/>
          </p:cNvGraphicFramePr>
          <p:nvPr>
            <p:extLst>
              <p:ext uri="{D42A27DB-BD31-4B8C-83A1-F6EECF244321}">
                <p14:modId xmlns:p14="http://schemas.microsoft.com/office/powerpoint/2010/main" val="2685576208"/>
              </p:ext>
            </p:extLst>
          </p:nvPr>
        </p:nvGraphicFramePr>
        <p:xfrm>
          <a:off x="311149" y="2677160"/>
          <a:ext cx="8521702" cy="136398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Obj. properties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GPT-4 Basic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GPT-4 Fine-tuned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59</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25%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1,66%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0,0312</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bl>
          </a:graphicData>
        </a:graphic>
      </p:graphicFrame>
      <p:sp>
        <p:nvSpPr>
          <p:cNvPr id="6" name="Google Shape;407;p31">
            <a:extLst>
              <a:ext uri="{FF2B5EF4-FFF2-40B4-BE49-F238E27FC236}">
                <a16:creationId xmlns:a16="http://schemas.microsoft.com/office/drawing/2014/main" id="{83AA57DB-524D-74CD-A2C3-7A528BF27E9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r>
              <a:rPr lang="en" baseline="30000" dirty="0"/>
              <a:t>st</a:t>
            </a:r>
            <a:r>
              <a:rPr lang="en" dirty="0"/>
              <a:t> fine-tuning on GPT-4</a:t>
            </a:r>
            <a:endParaRPr dirty="0"/>
          </a:p>
        </p:txBody>
      </p:sp>
    </p:spTree>
    <p:extLst>
      <p:ext uri="{BB962C8B-B14F-4D97-AF65-F5344CB8AC3E}">
        <p14:creationId xmlns:p14="http://schemas.microsoft.com/office/powerpoint/2010/main" val="1768812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6E575376-4490-C751-3C34-C2432F7AA4C7}"/>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B6849F94-12D4-2D39-1B29-85EB30ED5ACC}"/>
              </a:ext>
            </a:extLst>
          </p:cNvPr>
          <p:cNvSpPr txBox="1">
            <a:spLocks noGrp="1"/>
          </p:cNvSpPr>
          <p:nvPr>
            <p:ph type="title"/>
          </p:nvPr>
        </p:nvSpPr>
        <p:spPr>
          <a:xfrm>
            <a:off x="720000" y="2939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r>
              <a:rPr lang="en" baseline="30000" dirty="0"/>
              <a:t>st</a:t>
            </a:r>
            <a:r>
              <a:rPr lang="en" dirty="0"/>
              <a:t> fine-tuning on GPT-4</a:t>
            </a:r>
            <a:endParaRPr dirty="0"/>
          </a:p>
        </p:txBody>
      </p:sp>
      <p:sp>
        <p:nvSpPr>
          <p:cNvPr id="2" name="Google Shape;834;p42">
            <a:extLst>
              <a:ext uri="{FF2B5EF4-FFF2-40B4-BE49-F238E27FC236}">
                <a16:creationId xmlns:a16="http://schemas.microsoft.com/office/drawing/2014/main" id="{3DB4A098-7617-3E34-A057-67E7935EEA91}"/>
              </a:ext>
            </a:extLst>
          </p:cNvPr>
          <p:cNvSpPr txBox="1">
            <a:spLocks/>
          </p:cNvSpPr>
          <p:nvPr/>
        </p:nvSpPr>
        <p:spPr>
          <a:xfrm>
            <a:off x="58047" y="373438"/>
            <a:ext cx="8361348" cy="26485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b="1" dirty="0"/>
          </a:p>
          <a:p>
            <a:endParaRPr lang="en-US" sz="1600" b="1" dirty="0"/>
          </a:p>
          <a:p>
            <a:pPr marL="342900" indent="-342900">
              <a:buFont typeface="Arial"/>
              <a:buAutoNum type="arabicPeriod"/>
            </a:pPr>
            <a:r>
              <a:rPr lang="en-US" sz="1600" b="1" dirty="0"/>
              <a:t>First book: Ontology Engineering – Maria Keet</a:t>
            </a:r>
          </a:p>
          <a:p>
            <a:pPr marL="342900" indent="-342900">
              <a:buFont typeface="Arial"/>
              <a:buAutoNum type="arabicPeriod"/>
            </a:pPr>
            <a:r>
              <a:rPr lang="en-US" sz="1600" b="1" dirty="0"/>
              <a:t>One Prompt</a:t>
            </a:r>
          </a:p>
          <a:p>
            <a:pPr marL="342900" indent="-342900">
              <a:buFont typeface="Arial"/>
              <a:buAutoNum type="arabicPeriod"/>
            </a:pPr>
            <a:r>
              <a:rPr lang="en-US" sz="1600" b="1" dirty="0"/>
              <a:t>Produced the ontology, didn’t give any conversation with the 3 roles.</a:t>
            </a:r>
          </a:p>
          <a:p>
            <a:pPr marL="342900" indent="-342900">
              <a:buFont typeface="Arial"/>
              <a:buAutoNum type="arabicPeriod"/>
            </a:pPr>
            <a:endParaRPr lang="en-US" sz="1600" dirty="0"/>
          </a:p>
        </p:txBody>
      </p:sp>
      <p:pic>
        <p:nvPicPr>
          <p:cNvPr id="4" name="Εικόνα 3" descr="Εικόνα που περιέχει κείμενο, στιγμιότυπο οθόνης, λογισμικό, γραμματοσειρά&#10;&#10;Περιγραφή που δημιουργήθηκε αυτόματα">
            <a:extLst>
              <a:ext uri="{FF2B5EF4-FFF2-40B4-BE49-F238E27FC236}">
                <a16:creationId xmlns:a16="http://schemas.microsoft.com/office/drawing/2014/main" id="{313D55A6-3719-5919-BF20-EF2CBCCF7289}"/>
              </a:ext>
            </a:extLst>
          </p:cNvPr>
          <p:cNvPicPr>
            <a:picLocks noChangeAspect="1"/>
          </p:cNvPicPr>
          <p:nvPr/>
        </p:nvPicPr>
        <p:blipFill>
          <a:blip r:embed="rId3"/>
          <a:stretch>
            <a:fillRect/>
          </a:stretch>
        </p:blipFill>
        <p:spPr>
          <a:xfrm>
            <a:off x="724605" y="1788322"/>
            <a:ext cx="3678376" cy="3370335"/>
          </a:xfrm>
          <a:prstGeom prst="rect">
            <a:avLst/>
          </a:prstGeom>
        </p:spPr>
      </p:pic>
      <p:pic>
        <p:nvPicPr>
          <p:cNvPr id="7" name="Εικόνα 6" descr="Εικόνα που περιέχει στιγμιότυπο οθόνης, κείμενο&#10;&#10;Περιγραφή που δημιουργήθηκε αυτόματα">
            <a:extLst>
              <a:ext uri="{FF2B5EF4-FFF2-40B4-BE49-F238E27FC236}">
                <a16:creationId xmlns:a16="http://schemas.microsoft.com/office/drawing/2014/main" id="{BAADDF29-0F9B-02C5-1A7C-81E72BD88634}"/>
              </a:ext>
            </a:extLst>
          </p:cNvPr>
          <p:cNvPicPr>
            <a:picLocks noChangeAspect="1"/>
          </p:cNvPicPr>
          <p:nvPr/>
        </p:nvPicPr>
        <p:blipFill>
          <a:blip r:embed="rId4"/>
          <a:stretch>
            <a:fillRect/>
          </a:stretch>
        </p:blipFill>
        <p:spPr>
          <a:xfrm>
            <a:off x="4402981" y="1773165"/>
            <a:ext cx="3884985" cy="3370335"/>
          </a:xfrm>
          <a:prstGeom prst="rect">
            <a:avLst/>
          </a:prstGeom>
        </p:spPr>
      </p:pic>
    </p:spTree>
    <p:extLst>
      <p:ext uri="{BB962C8B-B14F-4D97-AF65-F5344CB8AC3E}">
        <p14:creationId xmlns:p14="http://schemas.microsoft.com/office/powerpoint/2010/main" val="1405411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7B38F48D-F7FC-3991-D71D-39648C4DFE40}"/>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C74044FE-C044-DD22-42E6-CDBD9527929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r>
              <a:rPr lang="en" baseline="30000" dirty="0"/>
              <a:t>st</a:t>
            </a:r>
            <a:r>
              <a:rPr lang="en" dirty="0"/>
              <a:t> fine-tuning on GPT-4</a:t>
            </a:r>
            <a:endParaRPr dirty="0"/>
          </a:p>
        </p:txBody>
      </p:sp>
      <p:pic>
        <p:nvPicPr>
          <p:cNvPr id="4" name="Εικόνα 3" descr="Εικόνα που περιέχει κείμενο, λογισμικό, λογισμικό πολυμέσων, στιγμιότυπο οθόνης&#10;&#10;Περιγραφή που δημιουργήθηκε αυτόματα">
            <a:extLst>
              <a:ext uri="{FF2B5EF4-FFF2-40B4-BE49-F238E27FC236}">
                <a16:creationId xmlns:a16="http://schemas.microsoft.com/office/drawing/2014/main" id="{C2EE46F5-4A68-2390-1648-0756254FF7CE}"/>
              </a:ext>
            </a:extLst>
          </p:cNvPr>
          <p:cNvPicPr>
            <a:picLocks noChangeAspect="1"/>
          </p:cNvPicPr>
          <p:nvPr/>
        </p:nvPicPr>
        <p:blipFill>
          <a:blip r:embed="rId3"/>
          <a:stretch>
            <a:fillRect/>
          </a:stretch>
        </p:blipFill>
        <p:spPr>
          <a:xfrm>
            <a:off x="984412" y="1113634"/>
            <a:ext cx="6756181" cy="3632507"/>
          </a:xfrm>
          <a:prstGeom prst="rect">
            <a:avLst/>
          </a:prstGeom>
        </p:spPr>
      </p:pic>
    </p:spTree>
    <p:extLst>
      <p:ext uri="{BB962C8B-B14F-4D97-AF65-F5344CB8AC3E}">
        <p14:creationId xmlns:p14="http://schemas.microsoft.com/office/powerpoint/2010/main" val="327516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Fine-tuning GPT-4 for OE</a:t>
            </a:r>
            <a:endParaRPr dirty="0"/>
          </a:p>
        </p:txBody>
      </p:sp>
      <p:sp>
        <p:nvSpPr>
          <p:cNvPr id="369" name="Google Shape;369;p30"/>
          <p:cNvSpPr txBox="1"/>
          <p:nvPr/>
        </p:nvSpPr>
        <p:spPr>
          <a:xfrm>
            <a:off x="6214800" y="2394038"/>
            <a:ext cx="2209200"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Archivo"/>
                <a:ea typeface="Archivo"/>
                <a:cs typeface="Archivo"/>
                <a:sym typeface="Archivo"/>
              </a:rPr>
              <a:t>Key Focus</a:t>
            </a:r>
            <a:endParaRPr sz="2000" b="1" dirty="0">
              <a:solidFill>
                <a:schemeClr val="dk1"/>
              </a:solidFill>
              <a:latin typeface="Archivo"/>
              <a:ea typeface="Archivo"/>
              <a:cs typeface="Archivo"/>
              <a:sym typeface="Archivo"/>
            </a:endParaRPr>
          </a:p>
        </p:txBody>
      </p:sp>
      <p:sp>
        <p:nvSpPr>
          <p:cNvPr id="370" name="Google Shape;370;p30"/>
          <p:cNvSpPr txBox="1"/>
          <p:nvPr/>
        </p:nvSpPr>
        <p:spPr>
          <a:xfrm>
            <a:off x="6214800" y="2871943"/>
            <a:ext cx="2209200" cy="139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latin typeface="Hind" panose="02000000000000000000" pitchFamily="2" charset="0"/>
                <a:cs typeface="Hind" panose="02000000000000000000" pitchFamily="2" charset="0"/>
              </a:rPr>
              <a:t>Translation of knowledge from books into structured </a:t>
            </a:r>
            <a:r>
              <a:rPr lang="en" b="1" dirty="0">
                <a:latin typeface="Hind" panose="02000000000000000000" pitchFamily="2" charset="0"/>
                <a:cs typeface="Hind" panose="02000000000000000000" pitchFamily="2" charset="0"/>
              </a:rPr>
              <a:t>questions-answers (Q&amp;A)</a:t>
            </a:r>
            <a:r>
              <a:rPr lang="en" dirty="0">
                <a:latin typeface="Hind" panose="02000000000000000000" pitchFamily="2" charset="0"/>
                <a:cs typeface="Hind" panose="02000000000000000000" pitchFamily="2" charset="0"/>
              </a:rPr>
              <a:t> aligned with ontology engineering needs.</a:t>
            </a:r>
            <a:endParaRPr dirty="0">
              <a:solidFill>
                <a:schemeClr val="dk1"/>
              </a:solidFill>
              <a:latin typeface="Hind" panose="02000000000000000000" pitchFamily="2" charset="0"/>
              <a:ea typeface="Hind"/>
              <a:cs typeface="Hind" panose="02000000000000000000" pitchFamily="2" charset="0"/>
              <a:sym typeface="Hind"/>
            </a:endParaRPr>
          </a:p>
        </p:txBody>
      </p:sp>
      <p:sp>
        <p:nvSpPr>
          <p:cNvPr id="371" name="Google Shape;371;p30"/>
          <p:cNvSpPr txBox="1"/>
          <p:nvPr/>
        </p:nvSpPr>
        <p:spPr>
          <a:xfrm>
            <a:off x="715100" y="2394038"/>
            <a:ext cx="2209200"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Archivo"/>
                <a:ea typeface="Archivo"/>
                <a:cs typeface="Archivo"/>
                <a:sym typeface="Archivo"/>
              </a:rPr>
              <a:t>Goal</a:t>
            </a:r>
          </a:p>
        </p:txBody>
      </p:sp>
      <p:sp>
        <p:nvSpPr>
          <p:cNvPr id="372" name="Google Shape;372;p30"/>
          <p:cNvSpPr txBox="1"/>
          <p:nvPr/>
        </p:nvSpPr>
        <p:spPr>
          <a:xfrm>
            <a:off x="715099" y="2871942"/>
            <a:ext cx="2300513" cy="139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latin typeface="Hind" panose="02000000000000000000" pitchFamily="2" charset="0"/>
                <a:cs typeface="Hind" panose="02000000000000000000" pitchFamily="2" charset="0"/>
              </a:rPr>
              <a:t>Develop a fine-tuned GPT-4 model for ontology engineering by generating and curating semantic knowledge using selected foundational texts.</a:t>
            </a:r>
            <a:endParaRPr dirty="0">
              <a:solidFill>
                <a:schemeClr val="dk1"/>
              </a:solidFill>
              <a:latin typeface="Hind" panose="02000000000000000000" pitchFamily="2" charset="0"/>
              <a:ea typeface="Hind"/>
              <a:cs typeface="Hind" panose="02000000000000000000" pitchFamily="2" charset="0"/>
              <a:sym typeface="Hind"/>
            </a:endParaRPr>
          </a:p>
        </p:txBody>
      </p:sp>
      <p:sp>
        <p:nvSpPr>
          <p:cNvPr id="373" name="Google Shape;373;p30"/>
          <p:cNvSpPr/>
          <p:nvPr/>
        </p:nvSpPr>
        <p:spPr>
          <a:xfrm rot="10800000">
            <a:off x="3433742" y="1804562"/>
            <a:ext cx="2288100" cy="2287800"/>
          </a:xfrm>
          <a:prstGeom prst="pie">
            <a:avLst>
              <a:gd name="adj1" fmla="val 10761199"/>
              <a:gd name="adj2" fmla="val 1620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74" name="Google Shape;374;p30"/>
          <p:cNvSpPr/>
          <p:nvPr/>
        </p:nvSpPr>
        <p:spPr>
          <a:xfrm rot="10800000" flipH="1">
            <a:off x="3422158" y="1804562"/>
            <a:ext cx="2288100" cy="2287800"/>
          </a:xfrm>
          <a:prstGeom prst="pie">
            <a:avLst>
              <a:gd name="adj1" fmla="val 10817930"/>
              <a:gd name="adj2" fmla="val 1620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cxnSp>
        <p:nvCxnSpPr>
          <p:cNvPr id="375" name="Google Shape;375;p30"/>
          <p:cNvCxnSpPr>
            <a:stCxn id="374" idx="2"/>
            <a:endCxn id="371" idx="3"/>
          </p:cNvCxnSpPr>
          <p:nvPr/>
        </p:nvCxnSpPr>
        <p:spPr>
          <a:xfrm rot="10800000">
            <a:off x="2924158" y="2670962"/>
            <a:ext cx="498000" cy="277500"/>
          </a:xfrm>
          <a:prstGeom prst="bentConnector3">
            <a:avLst>
              <a:gd name="adj1" fmla="val 49984"/>
            </a:avLst>
          </a:prstGeom>
          <a:noFill/>
          <a:ln w="19050" cap="flat" cmpd="sng">
            <a:solidFill>
              <a:schemeClr val="dk1"/>
            </a:solidFill>
            <a:prstDash val="dot"/>
            <a:round/>
            <a:headEnd type="none" w="med" len="med"/>
            <a:tailEnd type="none" w="med" len="med"/>
          </a:ln>
        </p:spPr>
      </p:cxnSp>
      <p:cxnSp>
        <p:nvCxnSpPr>
          <p:cNvPr id="376" name="Google Shape;376;p30"/>
          <p:cNvCxnSpPr>
            <a:stCxn id="373" idx="2"/>
            <a:endCxn id="369" idx="1"/>
          </p:cNvCxnSpPr>
          <p:nvPr/>
        </p:nvCxnSpPr>
        <p:spPr>
          <a:xfrm rot="10800000" flipH="1">
            <a:off x="5721842" y="2670962"/>
            <a:ext cx="492900" cy="277500"/>
          </a:xfrm>
          <a:prstGeom prst="bentConnector3">
            <a:avLst>
              <a:gd name="adj1" fmla="val 50006"/>
            </a:avLst>
          </a:prstGeom>
          <a:noFill/>
          <a:ln w="19050" cap="flat" cmpd="sng">
            <a:solidFill>
              <a:schemeClr val="dk1"/>
            </a:solidFill>
            <a:prstDash val="dot"/>
            <a:round/>
            <a:headEnd type="none" w="med" len="med"/>
            <a:tailEnd type="none" w="med" len="med"/>
          </a:ln>
        </p:spPr>
      </p:cxnSp>
      <p:sp>
        <p:nvSpPr>
          <p:cNvPr id="377" name="Google Shape;377;p30"/>
          <p:cNvSpPr/>
          <p:nvPr/>
        </p:nvSpPr>
        <p:spPr>
          <a:xfrm>
            <a:off x="4105500" y="2481933"/>
            <a:ext cx="933000" cy="933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cxnSp>
        <p:nvCxnSpPr>
          <p:cNvPr id="384" name="Google Shape;384;p30"/>
          <p:cNvCxnSpPr>
            <a:cxnSpLocks/>
            <a:endCxn id="377" idx="0"/>
          </p:cNvCxnSpPr>
          <p:nvPr/>
        </p:nvCxnSpPr>
        <p:spPr>
          <a:xfrm>
            <a:off x="4572000" y="2303913"/>
            <a:ext cx="0" cy="177900"/>
          </a:xfrm>
          <a:prstGeom prst="straightConnector1">
            <a:avLst/>
          </a:prstGeom>
          <a:noFill/>
          <a:ln w="19050" cap="flat" cmpd="sng">
            <a:solidFill>
              <a:schemeClr val="dk1"/>
            </a:solidFill>
            <a:prstDash val="dot"/>
            <a:round/>
            <a:headEnd type="none" w="med" len="med"/>
            <a:tailEnd type="none" w="med" len="med"/>
          </a:ln>
        </p:spPr>
      </p:cxnSp>
      <p:sp>
        <p:nvSpPr>
          <p:cNvPr id="2" name="Google Shape;371;p30">
            <a:extLst>
              <a:ext uri="{FF2B5EF4-FFF2-40B4-BE49-F238E27FC236}">
                <a16:creationId xmlns:a16="http://schemas.microsoft.com/office/drawing/2014/main" id="{71BC98E3-84B9-C3F3-FA07-E7BA246D181B}"/>
              </a:ext>
            </a:extLst>
          </p:cNvPr>
          <p:cNvSpPr txBox="1"/>
          <p:nvPr/>
        </p:nvSpPr>
        <p:spPr>
          <a:xfrm>
            <a:off x="3173157" y="1735226"/>
            <a:ext cx="2872532"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Archivo"/>
                <a:ea typeface="Archivo"/>
                <a:cs typeface="Archivo"/>
                <a:sym typeface="Archivo"/>
              </a:rPr>
              <a:t>Research Objective</a:t>
            </a:r>
            <a:endParaRPr sz="2000" b="1" dirty="0">
              <a:solidFill>
                <a:schemeClr val="dk1"/>
              </a:solidFill>
              <a:latin typeface="Archivo"/>
              <a:ea typeface="Archivo"/>
              <a:cs typeface="Archivo"/>
              <a:sym typeface="Archivo"/>
            </a:endParaRPr>
          </a:p>
        </p:txBody>
      </p:sp>
      <p:sp>
        <p:nvSpPr>
          <p:cNvPr id="4" name="Google Shape;346;p29">
            <a:extLst>
              <a:ext uri="{FF2B5EF4-FFF2-40B4-BE49-F238E27FC236}">
                <a16:creationId xmlns:a16="http://schemas.microsoft.com/office/drawing/2014/main" id="{A9FEF54C-FA34-CE8B-CBF9-6A7C93C70F4A}"/>
              </a:ext>
            </a:extLst>
          </p:cNvPr>
          <p:cNvSpPr/>
          <p:nvPr/>
        </p:nvSpPr>
        <p:spPr>
          <a:xfrm>
            <a:off x="4346355" y="2670962"/>
            <a:ext cx="451290" cy="519882"/>
          </a:xfrm>
          <a:custGeom>
            <a:avLst/>
            <a:gdLst/>
            <a:ahLst/>
            <a:cxnLst/>
            <a:rect l="l" t="t" r="r" b="b"/>
            <a:pathLst>
              <a:path w="193360" h="234595" extrusionOk="0">
                <a:moveTo>
                  <a:pt x="179530" y="146083"/>
                </a:moveTo>
                <a:lnTo>
                  <a:pt x="179530" y="88513"/>
                </a:lnTo>
                <a:cubicBezTo>
                  <a:pt x="187571" y="85682"/>
                  <a:pt x="193360" y="77963"/>
                  <a:pt x="193360" y="68958"/>
                </a:cubicBezTo>
                <a:cubicBezTo>
                  <a:pt x="193424" y="51783"/>
                  <a:pt x="173226" y="42070"/>
                  <a:pt x="159911" y="52684"/>
                </a:cubicBezTo>
                <a:lnTo>
                  <a:pt x="116878" y="25346"/>
                </a:lnTo>
                <a:cubicBezTo>
                  <a:pt x="119966" y="12610"/>
                  <a:pt x="109802" y="-191"/>
                  <a:pt x="96680" y="2"/>
                </a:cubicBezTo>
                <a:cubicBezTo>
                  <a:pt x="83558" y="-191"/>
                  <a:pt x="73395" y="12674"/>
                  <a:pt x="76482" y="25346"/>
                </a:cubicBezTo>
                <a:lnTo>
                  <a:pt x="33449" y="52684"/>
                </a:lnTo>
                <a:cubicBezTo>
                  <a:pt x="20134" y="42070"/>
                  <a:pt x="-128" y="51783"/>
                  <a:pt x="1" y="68958"/>
                </a:cubicBezTo>
                <a:cubicBezTo>
                  <a:pt x="1" y="77963"/>
                  <a:pt x="5790" y="85618"/>
                  <a:pt x="13830" y="88513"/>
                </a:cubicBezTo>
                <a:lnTo>
                  <a:pt x="13830" y="146083"/>
                </a:lnTo>
                <a:cubicBezTo>
                  <a:pt x="5790" y="148913"/>
                  <a:pt x="1" y="156632"/>
                  <a:pt x="1" y="165638"/>
                </a:cubicBezTo>
                <a:cubicBezTo>
                  <a:pt x="-64" y="182812"/>
                  <a:pt x="20134" y="192525"/>
                  <a:pt x="33449" y="181912"/>
                </a:cubicBezTo>
                <a:lnTo>
                  <a:pt x="76482" y="209249"/>
                </a:lnTo>
                <a:cubicBezTo>
                  <a:pt x="73395" y="221986"/>
                  <a:pt x="83558" y="234786"/>
                  <a:pt x="96680" y="234593"/>
                </a:cubicBezTo>
                <a:cubicBezTo>
                  <a:pt x="109802" y="234786"/>
                  <a:pt x="119966" y="221921"/>
                  <a:pt x="116878" y="209249"/>
                </a:cubicBezTo>
                <a:lnTo>
                  <a:pt x="159911" y="181912"/>
                </a:lnTo>
                <a:cubicBezTo>
                  <a:pt x="173226" y="192525"/>
                  <a:pt x="193488" y="182812"/>
                  <a:pt x="193360" y="165638"/>
                </a:cubicBezTo>
                <a:cubicBezTo>
                  <a:pt x="193360" y="156632"/>
                  <a:pt x="187571" y="148978"/>
                  <a:pt x="179530" y="146147"/>
                </a:cubicBezTo>
                <a:lnTo>
                  <a:pt x="179530" y="146147"/>
                </a:lnTo>
                <a:close/>
                <a:moveTo>
                  <a:pt x="151613" y="165702"/>
                </a:moveTo>
                <a:cubicBezTo>
                  <a:pt x="151613" y="167310"/>
                  <a:pt x="151806" y="168854"/>
                  <a:pt x="152128" y="170397"/>
                </a:cubicBezTo>
                <a:lnTo>
                  <a:pt x="108966" y="197864"/>
                </a:lnTo>
                <a:cubicBezTo>
                  <a:pt x="107229" y="196513"/>
                  <a:pt x="105235" y="195420"/>
                  <a:pt x="103113" y="194648"/>
                </a:cubicBezTo>
                <a:lnTo>
                  <a:pt x="103113" y="136820"/>
                </a:lnTo>
                <a:cubicBezTo>
                  <a:pt x="112697" y="133604"/>
                  <a:pt x="118936" y="122733"/>
                  <a:pt x="116428" y="112570"/>
                </a:cubicBezTo>
                <a:lnTo>
                  <a:pt x="159589" y="85103"/>
                </a:lnTo>
                <a:cubicBezTo>
                  <a:pt x="161326" y="86454"/>
                  <a:pt x="163320" y="87612"/>
                  <a:pt x="165443" y="88320"/>
                </a:cubicBezTo>
                <a:lnTo>
                  <a:pt x="165443" y="146147"/>
                </a:lnTo>
                <a:cubicBezTo>
                  <a:pt x="157402" y="148978"/>
                  <a:pt x="151613" y="156696"/>
                  <a:pt x="151613" y="165766"/>
                </a:cubicBezTo>
                <a:lnTo>
                  <a:pt x="151613" y="165766"/>
                </a:lnTo>
                <a:close/>
                <a:moveTo>
                  <a:pt x="27274" y="146083"/>
                </a:moveTo>
                <a:lnTo>
                  <a:pt x="27274" y="88255"/>
                </a:lnTo>
                <a:cubicBezTo>
                  <a:pt x="29397" y="87483"/>
                  <a:pt x="31391" y="86390"/>
                  <a:pt x="33128" y="85039"/>
                </a:cubicBezTo>
                <a:lnTo>
                  <a:pt x="76289" y="112505"/>
                </a:lnTo>
                <a:cubicBezTo>
                  <a:pt x="73781" y="122733"/>
                  <a:pt x="80020" y="133540"/>
                  <a:pt x="89605" y="136756"/>
                </a:cubicBezTo>
                <a:lnTo>
                  <a:pt x="89605" y="194583"/>
                </a:lnTo>
                <a:cubicBezTo>
                  <a:pt x="87482" y="195355"/>
                  <a:pt x="85488" y="196449"/>
                  <a:pt x="83751" y="197800"/>
                </a:cubicBezTo>
                <a:lnTo>
                  <a:pt x="40589" y="170333"/>
                </a:lnTo>
                <a:cubicBezTo>
                  <a:pt x="43098" y="160106"/>
                  <a:pt x="36859" y="149299"/>
                  <a:pt x="27274" y="146083"/>
                </a:cubicBezTo>
                <a:lnTo>
                  <a:pt x="27274" y="146083"/>
                </a:lnTo>
                <a:close/>
                <a:moveTo>
                  <a:pt x="109223" y="36860"/>
                </a:moveTo>
                <a:lnTo>
                  <a:pt x="152256" y="64262"/>
                </a:lnTo>
                <a:cubicBezTo>
                  <a:pt x="151549" y="67221"/>
                  <a:pt x="151549" y="70630"/>
                  <a:pt x="152256" y="73589"/>
                </a:cubicBezTo>
                <a:lnTo>
                  <a:pt x="109223" y="100991"/>
                </a:lnTo>
                <a:cubicBezTo>
                  <a:pt x="102148" y="95138"/>
                  <a:pt x="90827" y="95138"/>
                  <a:pt x="83687" y="100991"/>
                </a:cubicBezTo>
                <a:lnTo>
                  <a:pt x="40654" y="73589"/>
                </a:lnTo>
                <a:cubicBezTo>
                  <a:pt x="41361" y="70630"/>
                  <a:pt x="41361" y="67221"/>
                  <a:pt x="40654" y="64262"/>
                </a:cubicBezTo>
                <a:lnTo>
                  <a:pt x="83687" y="36860"/>
                </a:lnTo>
                <a:cubicBezTo>
                  <a:pt x="90762" y="42713"/>
                  <a:pt x="102083" y="42713"/>
                  <a:pt x="109223" y="36860"/>
                </a:cubicBezTo>
                <a:lnTo>
                  <a:pt x="109223" y="368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D14BA623-BDEF-1CAF-BC45-991CC00FAB77}"/>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4F59E1AD-724C-7871-AD46-DDB5974EA79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r>
              <a:rPr lang="en" baseline="30000" dirty="0"/>
              <a:t>st</a:t>
            </a:r>
            <a:r>
              <a:rPr lang="en" dirty="0"/>
              <a:t> fine-tuning on GPT-4</a:t>
            </a:r>
            <a:endParaRPr dirty="0"/>
          </a:p>
        </p:txBody>
      </p:sp>
      <p:sp>
        <p:nvSpPr>
          <p:cNvPr id="10" name="TextBox 9">
            <a:extLst>
              <a:ext uri="{FF2B5EF4-FFF2-40B4-BE49-F238E27FC236}">
                <a16:creationId xmlns:a16="http://schemas.microsoft.com/office/drawing/2014/main" id="{65D6F40F-914C-E626-DEC6-229AB622132F}"/>
              </a:ext>
            </a:extLst>
          </p:cNvPr>
          <p:cNvSpPr txBox="1"/>
          <p:nvPr/>
        </p:nvSpPr>
        <p:spPr>
          <a:xfrm>
            <a:off x="4991432" y="1017725"/>
            <a:ext cx="1170829" cy="523220"/>
          </a:xfrm>
          <a:prstGeom prst="rect">
            <a:avLst/>
          </a:prstGeom>
          <a:noFill/>
        </p:spPr>
        <p:txBody>
          <a:bodyPr wrap="square">
            <a:spAutoFit/>
          </a:bodyPr>
          <a:lstStyle/>
          <a:p>
            <a:r>
              <a:rPr lang="en" sz="1400" b="1" dirty="0">
                <a:solidFill>
                  <a:schemeClr val="dk1"/>
                </a:solidFill>
                <a:latin typeface="Archivo"/>
                <a:ea typeface="Archivo"/>
                <a:cs typeface="Archivo"/>
                <a:sym typeface="Archivo"/>
              </a:rPr>
              <a:t>Basic GPT4</a:t>
            </a:r>
            <a:endParaRPr lang="el-GR" dirty="0"/>
          </a:p>
        </p:txBody>
      </p:sp>
      <p:pic>
        <p:nvPicPr>
          <p:cNvPr id="5" name="Εικόνα 4" descr="Εικόνα που περιέχει κείμενο, στιγμιότυπο οθόνης, αριθμός, γραμματοσειρά&#10;&#10;Περιγραφή που δημιουργήθηκε αυτόματα">
            <a:extLst>
              <a:ext uri="{FF2B5EF4-FFF2-40B4-BE49-F238E27FC236}">
                <a16:creationId xmlns:a16="http://schemas.microsoft.com/office/drawing/2014/main" id="{69A47E0F-1104-70BD-135F-E10DFDDCFCE0}"/>
              </a:ext>
            </a:extLst>
          </p:cNvPr>
          <p:cNvPicPr>
            <a:picLocks noChangeAspect="1"/>
          </p:cNvPicPr>
          <p:nvPr/>
        </p:nvPicPr>
        <p:blipFill>
          <a:blip r:embed="rId3"/>
          <a:stretch>
            <a:fillRect/>
          </a:stretch>
        </p:blipFill>
        <p:spPr>
          <a:xfrm>
            <a:off x="2772052" y="1482421"/>
            <a:ext cx="4438759" cy="3243387"/>
          </a:xfrm>
          <a:prstGeom prst="rect">
            <a:avLst/>
          </a:prstGeom>
        </p:spPr>
      </p:pic>
      <p:pic>
        <p:nvPicPr>
          <p:cNvPr id="3" name="Εικόνα 2" descr="Εικόνα που περιέχει κείμενο, στιγμιότυπο οθόνης, αριθμός, γραμματοσειρά&#10;&#10;Περιγραφή που δημιουργήθηκε αυτόματα">
            <a:extLst>
              <a:ext uri="{FF2B5EF4-FFF2-40B4-BE49-F238E27FC236}">
                <a16:creationId xmlns:a16="http://schemas.microsoft.com/office/drawing/2014/main" id="{DCCE2B4F-518A-E885-842B-B5235DCA4D84}"/>
              </a:ext>
            </a:extLst>
          </p:cNvPr>
          <p:cNvPicPr>
            <a:picLocks noChangeAspect="1"/>
          </p:cNvPicPr>
          <p:nvPr/>
        </p:nvPicPr>
        <p:blipFill>
          <a:blip r:embed="rId4"/>
          <a:stretch>
            <a:fillRect/>
          </a:stretch>
        </p:blipFill>
        <p:spPr>
          <a:xfrm>
            <a:off x="1427666" y="1478941"/>
            <a:ext cx="4563377" cy="3347499"/>
          </a:xfrm>
          <a:prstGeom prst="rect">
            <a:avLst/>
          </a:prstGeom>
        </p:spPr>
      </p:pic>
      <p:sp>
        <p:nvSpPr>
          <p:cNvPr id="11" name="TextBox 10">
            <a:extLst>
              <a:ext uri="{FF2B5EF4-FFF2-40B4-BE49-F238E27FC236}">
                <a16:creationId xmlns:a16="http://schemas.microsoft.com/office/drawing/2014/main" id="{06B86434-48E1-DB0F-92EB-6711ACEC9920}"/>
              </a:ext>
            </a:extLst>
          </p:cNvPr>
          <p:cNvSpPr txBox="1"/>
          <p:nvPr/>
        </p:nvSpPr>
        <p:spPr>
          <a:xfrm>
            <a:off x="5925445" y="994633"/>
            <a:ext cx="1170829" cy="523220"/>
          </a:xfrm>
          <a:prstGeom prst="rect">
            <a:avLst/>
          </a:prstGeom>
          <a:noFill/>
        </p:spPr>
        <p:txBody>
          <a:bodyPr wrap="square">
            <a:spAutoFit/>
          </a:bodyPr>
          <a:lstStyle/>
          <a:p>
            <a:pPr algn="ctr"/>
            <a:r>
              <a:rPr lang="en" sz="1400" b="1" dirty="0">
                <a:solidFill>
                  <a:schemeClr val="dk1"/>
                </a:solidFill>
                <a:latin typeface="Archivo"/>
                <a:ea typeface="Archivo"/>
                <a:cs typeface="Archivo"/>
                <a:sym typeface="Archivo"/>
              </a:rPr>
              <a:t>Fine-tuned</a:t>
            </a:r>
          </a:p>
          <a:p>
            <a:pPr algn="ctr"/>
            <a:r>
              <a:rPr lang="en" sz="1400" b="1" dirty="0">
                <a:solidFill>
                  <a:schemeClr val="dk1"/>
                </a:solidFill>
                <a:latin typeface="Archivo"/>
                <a:ea typeface="Archivo"/>
                <a:cs typeface="Archivo"/>
                <a:sym typeface="Archivo"/>
              </a:rPr>
              <a:t>GPT4</a:t>
            </a:r>
            <a:endParaRPr lang="el-GR" dirty="0"/>
          </a:p>
        </p:txBody>
      </p:sp>
    </p:spTree>
    <p:extLst>
      <p:ext uri="{BB962C8B-B14F-4D97-AF65-F5344CB8AC3E}">
        <p14:creationId xmlns:p14="http://schemas.microsoft.com/office/powerpoint/2010/main" val="805173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
          <a:extLst>
            <a:ext uri="{FF2B5EF4-FFF2-40B4-BE49-F238E27FC236}">
              <a16:creationId xmlns:a16="http://schemas.microsoft.com/office/drawing/2014/main" id="{C0E05D45-9053-C508-D922-3941A0E78A09}"/>
            </a:ext>
          </a:extLst>
        </p:cNvPr>
        <p:cNvGrpSpPr/>
        <p:nvPr/>
      </p:nvGrpSpPr>
      <p:grpSpPr>
        <a:xfrm>
          <a:off x="0" y="0"/>
          <a:ext cx="0" cy="0"/>
          <a:chOff x="0" y="0"/>
          <a:chExt cx="0" cy="0"/>
        </a:xfrm>
      </p:grpSpPr>
      <p:graphicFrame>
        <p:nvGraphicFramePr>
          <p:cNvPr id="2" name="Πίνακας 1">
            <a:extLst>
              <a:ext uri="{FF2B5EF4-FFF2-40B4-BE49-F238E27FC236}">
                <a16:creationId xmlns:a16="http://schemas.microsoft.com/office/drawing/2014/main" id="{7B3B161E-4AF1-F1CC-F989-6315A27C71CF}"/>
              </a:ext>
            </a:extLst>
          </p:cNvPr>
          <p:cNvGraphicFramePr>
            <a:graphicFrameLocks noGrp="1"/>
          </p:cNvGraphicFramePr>
          <p:nvPr>
            <p:extLst>
              <p:ext uri="{D42A27DB-BD31-4B8C-83A1-F6EECF244321}">
                <p14:modId xmlns:p14="http://schemas.microsoft.com/office/powerpoint/2010/main" val="645157002"/>
              </p:ext>
            </p:extLst>
          </p:nvPr>
        </p:nvGraphicFramePr>
        <p:xfrm>
          <a:off x="311149" y="1167654"/>
          <a:ext cx="8521702" cy="119634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Classes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80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GPT-4 Basic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rPr>
                        <a:t>13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9</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71</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69%</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11,25%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0,1935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GPT-4 Fine-tuned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81,25%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16,25%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0,2708</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bl>
          </a:graphicData>
        </a:graphic>
      </p:graphicFrame>
      <p:graphicFrame>
        <p:nvGraphicFramePr>
          <p:cNvPr id="3" name="Πίνακας 2">
            <a:extLst>
              <a:ext uri="{FF2B5EF4-FFF2-40B4-BE49-F238E27FC236}">
                <a16:creationId xmlns:a16="http://schemas.microsoft.com/office/drawing/2014/main" id="{AAB97065-F926-9E2F-6DF9-B75AF8FE3A88}"/>
              </a:ext>
            </a:extLst>
          </p:cNvPr>
          <p:cNvGraphicFramePr>
            <a:graphicFrameLocks noGrp="1"/>
          </p:cNvGraphicFramePr>
          <p:nvPr>
            <p:extLst>
              <p:ext uri="{D42A27DB-BD31-4B8C-83A1-F6EECF244321}">
                <p14:modId xmlns:p14="http://schemas.microsoft.com/office/powerpoint/2010/main" val="894673534"/>
              </p:ext>
            </p:extLst>
          </p:nvPr>
        </p:nvGraphicFramePr>
        <p:xfrm>
          <a:off x="311149" y="2677160"/>
          <a:ext cx="8521702" cy="136398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Obj. properties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GPT-4 Basic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GPT-4 Fine-tuned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2</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58</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66,6%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3,33%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0,0634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bl>
          </a:graphicData>
        </a:graphic>
      </p:graphicFrame>
      <p:sp>
        <p:nvSpPr>
          <p:cNvPr id="6" name="Google Shape;407;p31">
            <a:extLst>
              <a:ext uri="{FF2B5EF4-FFF2-40B4-BE49-F238E27FC236}">
                <a16:creationId xmlns:a16="http://schemas.microsoft.com/office/drawing/2014/main" id="{8F396FAD-AD85-79DF-52CC-708AEE7815A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r>
              <a:rPr lang="en" baseline="30000" dirty="0"/>
              <a:t>st</a:t>
            </a:r>
            <a:r>
              <a:rPr lang="en" dirty="0"/>
              <a:t> fine-tuning on GPT-4</a:t>
            </a:r>
            <a:endParaRPr dirty="0"/>
          </a:p>
        </p:txBody>
      </p:sp>
    </p:spTree>
    <p:extLst>
      <p:ext uri="{BB962C8B-B14F-4D97-AF65-F5344CB8AC3E}">
        <p14:creationId xmlns:p14="http://schemas.microsoft.com/office/powerpoint/2010/main" val="757849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0E905606-FFC7-5475-A64D-B0B8A30333DE}"/>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9FFFF2A5-A5F6-E1AF-71E5-93BCEDFF3622}"/>
              </a:ext>
            </a:extLst>
          </p:cNvPr>
          <p:cNvSpPr txBox="1">
            <a:spLocks noGrp="1"/>
          </p:cNvSpPr>
          <p:nvPr>
            <p:ph type="title"/>
          </p:nvPr>
        </p:nvSpPr>
        <p:spPr>
          <a:xfrm>
            <a:off x="720000" y="295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t>
            </a:r>
            <a:r>
              <a:rPr lang="en" baseline="30000" dirty="0"/>
              <a:t>st</a:t>
            </a:r>
            <a:r>
              <a:rPr lang="en" dirty="0"/>
              <a:t> fine-tuning on Mistral</a:t>
            </a:r>
            <a:endParaRPr dirty="0"/>
          </a:p>
        </p:txBody>
      </p:sp>
      <p:sp>
        <p:nvSpPr>
          <p:cNvPr id="10" name="TextBox 9">
            <a:extLst>
              <a:ext uri="{FF2B5EF4-FFF2-40B4-BE49-F238E27FC236}">
                <a16:creationId xmlns:a16="http://schemas.microsoft.com/office/drawing/2014/main" id="{1D9FA2BE-E221-19A5-D1BA-729E58F6AEE5}"/>
              </a:ext>
            </a:extLst>
          </p:cNvPr>
          <p:cNvSpPr txBox="1"/>
          <p:nvPr/>
        </p:nvSpPr>
        <p:spPr>
          <a:xfrm>
            <a:off x="4991432" y="1439144"/>
            <a:ext cx="1170829" cy="523220"/>
          </a:xfrm>
          <a:prstGeom prst="rect">
            <a:avLst/>
          </a:prstGeom>
          <a:noFill/>
        </p:spPr>
        <p:txBody>
          <a:bodyPr wrap="square">
            <a:spAutoFit/>
          </a:bodyPr>
          <a:lstStyle/>
          <a:p>
            <a:r>
              <a:rPr lang="en" sz="1400" b="1" dirty="0">
                <a:solidFill>
                  <a:schemeClr val="dk1"/>
                </a:solidFill>
                <a:latin typeface="Archivo"/>
                <a:ea typeface="Archivo"/>
                <a:cs typeface="Archivo"/>
                <a:sym typeface="Archivo"/>
              </a:rPr>
              <a:t>Basic GPT4</a:t>
            </a:r>
            <a:endParaRPr lang="el-GR" dirty="0"/>
          </a:p>
        </p:txBody>
      </p:sp>
      <p:sp>
        <p:nvSpPr>
          <p:cNvPr id="11" name="TextBox 10">
            <a:extLst>
              <a:ext uri="{FF2B5EF4-FFF2-40B4-BE49-F238E27FC236}">
                <a16:creationId xmlns:a16="http://schemas.microsoft.com/office/drawing/2014/main" id="{A8696364-1D53-614B-4626-2C04DAC0AE0C}"/>
              </a:ext>
            </a:extLst>
          </p:cNvPr>
          <p:cNvSpPr txBox="1"/>
          <p:nvPr/>
        </p:nvSpPr>
        <p:spPr>
          <a:xfrm>
            <a:off x="5925445" y="1416052"/>
            <a:ext cx="1170829" cy="523220"/>
          </a:xfrm>
          <a:prstGeom prst="rect">
            <a:avLst/>
          </a:prstGeom>
          <a:noFill/>
        </p:spPr>
        <p:txBody>
          <a:bodyPr wrap="square">
            <a:spAutoFit/>
          </a:bodyPr>
          <a:lstStyle/>
          <a:p>
            <a:pPr algn="ctr"/>
            <a:r>
              <a:rPr lang="en" sz="1400" b="1" dirty="0">
                <a:solidFill>
                  <a:schemeClr val="dk1"/>
                </a:solidFill>
                <a:latin typeface="Archivo"/>
                <a:ea typeface="Archivo"/>
                <a:cs typeface="Archivo"/>
                <a:sym typeface="Archivo"/>
              </a:rPr>
              <a:t>Fine-tuned</a:t>
            </a:r>
          </a:p>
          <a:p>
            <a:pPr algn="ctr"/>
            <a:r>
              <a:rPr lang="en" sz="1400" b="1" dirty="0">
                <a:solidFill>
                  <a:schemeClr val="dk1"/>
                </a:solidFill>
                <a:latin typeface="Archivo"/>
                <a:ea typeface="Archivo"/>
                <a:cs typeface="Archivo"/>
                <a:sym typeface="Archivo"/>
              </a:rPr>
              <a:t>GPT4</a:t>
            </a:r>
            <a:endParaRPr lang="el-GR" dirty="0"/>
          </a:p>
        </p:txBody>
      </p:sp>
      <p:pic>
        <p:nvPicPr>
          <p:cNvPr id="7" name="Εικόνα 6" descr="Εικόνα που περιέχει κείμενο, στιγμιότυπο οθόνης, λογισμικό, τοποθεσία web&#10;&#10;Περιγραφή που δημιουργήθηκε αυτόματα">
            <a:extLst>
              <a:ext uri="{FF2B5EF4-FFF2-40B4-BE49-F238E27FC236}">
                <a16:creationId xmlns:a16="http://schemas.microsoft.com/office/drawing/2014/main" id="{552E0788-981F-EC93-5AD7-E4F12B56DAB2}"/>
              </a:ext>
            </a:extLst>
          </p:cNvPr>
          <p:cNvPicPr>
            <a:picLocks noChangeAspect="1"/>
          </p:cNvPicPr>
          <p:nvPr/>
        </p:nvPicPr>
        <p:blipFill>
          <a:blip r:embed="rId3"/>
          <a:stretch>
            <a:fillRect/>
          </a:stretch>
        </p:blipFill>
        <p:spPr>
          <a:xfrm>
            <a:off x="2067533" y="1250238"/>
            <a:ext cx="6181873" cy="3863671"/>
          </a:xfrm>
          <a:prstGeom prst="rect">
            <a:avLst/>
          </a:prstGeom>
        </p:spPr>
      </p:pic>
      <p:pic>
        <p:nvPicPr>
          <p:cNvPr id="4" name="Εικόνα 3" descr="Εικόνα που περιέχει κείμενο, στιγμιότυπο οθόνης, λογισμικό, τοποθεσία web&#10;&#10;Περιγραφή που δημιουργήθηκε αυτόματα">
            <a:extLst>
              <a:ext uri="{FF2B5EF4-FFF2-40B4-BE49-F238E27FC236}">
                <a16:creationId xmlns:a16="http://schemas.microsoft.com/office/drawing/2014/main" id="{61C23B3F-F6C9-3CB2-B56D-ED2A04B8ACE4}"/>
              </a:ext>
            </a:extLst>
          </p:cNvPr>
          <p:cNvPicPr>
            <a:picLocks noChangeAspect="1"/>
          </p:cNvPicPr>
          <p:nvPr/>
        </p:nvPicPr>
        <p:blipFill>
          <a:blip r:embed="rId4"/>
          <a:srcRect l="32276" r="11130"/>
          <a:stretch/>
        </p:blipFill>
        <p:spPr>
          <a:xfrm>
            <a:off x="720000" y="1250239"/>
            <a:ext cx="3498574" cy="3863671"/>
          </a:xfrm>
          <a:prstGeom prst="rect">
            <a:avLst/>
          </a:prstGeom>
        </p:spPr>
      </p:pic>
      <p:sp>
        <p:nvSpPr>
          <p:cNvPr id="9" name="Google Shape;834;p42">
            <a:extLst>
              <a:ext uri="{FF2B5EF4-FFF2-40B4-BE49-F238E27FC236}">
                <a16:creationId xmlns:a16="http://schemas.microsoft.com/office/drawing/2014/main" id="{F5040446-0A99-A84C-B540-8ED2A41C80A9}"/>
              </a:ext>
            </a:extLst>
          </p:cNvPr>
          <p:cNvSpPr txBox="1">
            <a:spLocks/>
          </p:cNvSpPr>
          <p:nvPr/>
        </p:nvSpPr>
        <p:spPr>
          <a:xfrm>
            <a:off x="134214" y="29589"/>
            <a:ext cx="8361348" cy="26485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b="1" dirty="0"/>
          </a:p>
          <a:p>
            <a:endParaRPr lang="en-US" b="1" dirty="0"/>
          </a:p>
          <a:p>
            <a:pPr marL="342900" indent="-342900">
              <a:buFont typeface="Arial"/>
              <a:buAutoNum type="arabicPeriod"/>
            </a:pPr>
            <a:r>
              <a:rPr lang="en-US" b="1" dirty="0"/>
              <a:t>First book: Semantic Web for Working </a:t>
            </a:r>
            <a:r>
              <a:rPr lang="en-US" b="1" dirty="0" err="1"/>
              <a:t>Ontologist</a:t>
            </a:r>
            <a:endParaRPr lang="en-US" b="1" dirty="0"/>
          </a:p>
          <a:p>
            <a:pPr marL="342900" indent="-342900">
              <a:buFont typeface="Arial"/>
              <a:buAutoNum type="arabicPeriod"/>
            </a:pPr>
            <a:r>
              <a:rPr lang="en-US" b="1" dirty="0"/>
              <a:t>One Prompt</a:t>
            </a:r>
          </a:p>
          <a:p>
            <a:pPr marL="342900" indent="-342900">
              <a:buFont typeface="Arial"/>
              <a:buAutoNum type="arabicPeriod"/>
            </a:pPr>
            <a:r>
              <a:rPr lang="en-US" b="1" dirty="0"/>
              <a:t>Generated the ontology after repeating prompting even if it was included in the first prompt</a:t>
            </a:r>
          </a:p>
          <a:p>
            <a:pPr marL="342900" indent="-342900">
              <a:buFont typeface="Arial"/>
              <a:buAutoNum type="arabicPeriod"/>
            </a:pPr>
            <a:endParaRPr lang="en-US" dirty="0"/>
          </a:p>
        </p:txBody>
      </p:sp>
    </p:spTree>
    <p:extLst>
      <p:ext uri="{BB962C8B-B14F-4D97-AF65-F5344CB8AC3E}">
        <p14:creationId xmlns:p14="http://schemas.microsoft.com/office/powerpoint/2010/main" val="3047054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6609B88F-CC97-5540-4C3A-20E0ED098943}"/>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DA6385EF-083D-4076-FD28-D67341CF6AF1}"/>
              </a:ext>
            </a:extLst>
          </p:cNvPr>
          <p:cNvSpPr txBox="1">
            <a:spLocks noGrp="1"/>
          </p:cNvSpPr>
          <p:nvPr>
            <p:ph type="title"/>
          </p:nvPr>
        </p:nvSpPr>
        <p:spPr>
          <a:xfrm>
            <a:off x="720000" y="295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a:t>
            </a:r>
            <a:r>
              <a:rPr lang="en" baseline="30000" dirty="0"/>
              <a:t>st</a:t>
            </a:r>
            <a:r>
              <a:rPr lang="en" dirty="0"/>
              <a:t> fine-tuning on Mistral</a:t>
            </a:r>
            <a:endParaRPr dirty="0"/>
          </a:p>
        </p:txBody>
      </p:sp>
      <p:sp>
        <p:nvSpPr>
          <p:cNvPr id="10" name="TextBox 9">
            <a:extLst>
              <a:ext uri="{FF2B5EF4-FFF2-40B4-BE49-F238E27FC236}">
                <a16:creationId xmlns:a16="http://schemas.microsoft.com/office/drawing/2014/main" id="{C5407ED5-0951-5704-715F-E28EC673F63A}"/>
              </a:ext>
            </a:extLst>
          </p:cNvPr>
          <p:cNvSpPr txBox="1"/>
          <p:nvPr/>
        </p:nvSpPr>
        <p:spPr>
          <a:xfrm>
            <a:off x="4919871" y="747561"/>
            <a:ext cx="1170829" cy="523220"/>
          </a:xfrm>
          <a:prstGeom prst="rect">
            <a:avLst/>
          </a:prstGeom>
          <a:noFill/>
        </p:spPr>
        <p:txBody>
          <a:bodyPr wrap="square">
            <a:spAutoFit/>
          </a:bodyPr>
          <a:lstStyle/>
          <a:p>
            <a:r>
              <a:rPr lang="en" sz="1400" b="1" dirty="0">
                <a:solidFill>
                  <a:schemeClr val="dk1"/>
                </a:solidFill>
                <a:latin typeface="Archivo"/>
                <a:ea typeface="Archivo"/>
                <a:cs typeface="Archivo"/>
                <a:sym typeface="Archivo"/>
              </a:rPr>
              <a:t>Basic Mistral</a:t>
            </a:r>
            <a:endParaRPr lang="el-GR" dirty="0"/>
          </a:p>
        </p:txBody>
      </p:sp>
      <p:sp>
        <p:nvSpPr>
          <p:cNvPr id="11" name="TextBox 10">
            <a:extLst>
              <a:ext uri="{FF2B5EF4-FFF2-40B4-BE49-F238E27FC236}">
                <a16:creationId xmlns:a16="http://schemas.microsoft.com/office/drawing/2014/main" id="{8E585AE1-B648-BCEE-DC47-9F68518A1DEA}"/>
              </a:ext>
            </a:extLst>
          </p:cNvPr>
          <p:cNvSpPr txBox="1"/>
          <p:nvPr/>
        </p:nvSpPr>
        <p:spPr>
          <a:xfrm>
            <a:off x="5869786" y="747561"/>
            <a:ext cx="1170829" cy="523220"/>
          </a:xfrm>
          <a:prstGeom prst="rect">
            <a:avLst/>
          </a:prstGeom>
          <a:noFill/>
        </p:spPr>
        <p:txBody>
          <a:bodyPr wrap="square">
            <a:spAutoFit/>
          </a:bodyPr>
          <a:lstStyle/>
          <a:p>
            <a:pPr algn="ctr"/>
            <a:r>
              <a:rPr lang="en" sz="1400" b="1" dirty="0">
                <a:solidFill>
                  <a:schemeClr val="dk1"/>
                </a:solidFill>
                <a:latin typeface="Archivo"/>
                <a:ea typeface="Archivo"/>
                <a:cs typeface="Archivo"/>
                <a:sym typeface="Archivo"/>
              </a:rPr>
              <a:t>Fine-tuned</a:t>
            </a:r>
          </a:p>
          <a:p>
            <a:pPr algn="ctr"/>
            <a:r>
              <a:rPr lang="en" b="1" dirty="0">
                <a:solidFill>
                  <a:schemeClr val="dk1"/>
                </a:solidFill>
                <a:latin typeface="Archivo"/>
                <a:cs typeface="Archivo"/>
                <a:sym typeface="Archivo"/>
              </a:rPr>
              <a:t>Mistral</a:t>
            </a:r>
            <a:endParaRPr lang="el-GR" dirty="0"/>
          </a:p>
        </p:txBody>
      </p:sp>
      <p:pic>
        <p:nvPicPr>
          <p:cNvPr id="3" name="Εικόνα 2" descr="Εικόνα που περιέχει κείμενο, στιγμιότυπο οθόνης, γραμματοσειρά, αριθμός&#10;&#10;Περιγραφή που δημιουργήθηκε αυτόματα">
            <a:extLst>
              <a:ext uri="{FF2B5EF4-FFF2-40B4-BE49-F238E27FC236}">
                <a16:creationId xmlns:a16="http://schemas.microsoft.com/office/drawing/2014/main" id="{79DB87DB-6403-D3B1-85F5-137BB7EEC30D}"/>
              </a:ext>
            </a:extLst>
          </p:cNvPr>
          <p:cNvPicPr>
            <a:picLocks noChangeAspect="1"/>
          </p:cNvPicPr>
          <p:nvPr/>
        </p:nvPicPr>
        <p:blipFill>
          <a:blip r:embed="rId3"/>
          <a:stretch>
            <a:fillRect/>
          </a:stretch>
        </p:blipFill>
        <p:spPr>
          <a:xfrm>
            <a:off x="2809901" y="1358329"/>
            <a:ext cx="4021151" cy="3279545"/>
          </a:xfrm>
          <a:prstGeom prst="rect">
            <a:avLst/>
          </a:prstGeom>
        </p:spPr>
      </p:pic>
      <p:pic>
        <p:nvPicPr>
          <p:cNvPr id="6" name="Εικόνα 5" descr="Εικόνα που περιέχει κείμενο, στιγμιότυπο οθόνης, αριθμός, γραμματοσειρά&#10;&#10;Περιγραφή που δημιουργήθηκε αυτόματα">
            <a:extLst>
              <a:ext uri="{FF2B5EF4-FFF2-40B4-BE49-F238E27FC236}">
                <a16:creationId xmlns:a16="http://schemas.microsoft.com/office/drawing/2014/main" id="{DA3DDFE0-59DD-FA53-F691-CF7F65306B31}"/>
              </a:ext>
            </a:extLst>
          </p:cNvPr>
          <p:cNvPicPr>
            <a:picLocks noChangeAspect="1"/>
          </p:cNvPicPr>
          <p:nvPr/>
        </p:nvPicPr>
        <p:blipFill>
          <a:blip r:embed="rId4"/>
          <a:stretch>
            <a:fillRect/>
          </a:stretch>
        </p:blipFill>
        <p:spPr>
          <a:xfrm>
            <a:off x="1701579" y="1358329"/>
            <a:ext cx="4389121" cy="3304078"/>
          </a:xfrm>
          <a:prstGeom prst="rect">
            <a:avLst/>
          </a:prstGeom>
        </p:spPr>
      </p:pic>
    </p:spTree>
    <p:extLst>
      <p:ext uri="{BB962C8B-B14F-4D97-AF65-F5344CB8AC3E}">
        <p14:creationId xmlns:p14="http://schemas.microsoft.com/office/powerpoint/2010/main" val="3294729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a:extLst>
            <a:ext uri="{FF2B5EF4-FFF2-40B4-BE49-F238E27FC236}">
              <a16:creationId xmlns:a16="http://schemas.microsoft.com/office/drawing/2014/main" id="{1D5794FF-3881-E23D-DC66-538A8FD094BA}"/>
            </a:ext>
          </a:extLst>
        </p:cNvPr>
        <p:cNvGrpSpPr/>
        <p:nvPr/>
      </p:nvGrpSpPr>
      <p:grpSpPr>
        <a:xfrm>
          <a:off x="0" y="0"/>
          <a:ext cx="0" cy="0"/>
          <a:chOff x="0" y="0"/>
          <a:chExt cx="0" cy="0"/>
        </a:xfrm>
      </p:grpSpPr>
      <p:sp>
        <p:nvSpPr>
          <p:cNvPr id="437" name="Google Shape;437;p32">
            <a:extLst>
              <a:ext uri="{FF2B5EF4-FFF2-40B4-BE49-F238E27FC236}">
                <a16:creationId xmlns:a16="http://schemas.microsoft.com/office/drawing/2014/main" id="{0B1E27F3-519D-DF50-5CF5-D0450D1A215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1</a:t>
            </a:r>
            <a:r>
              <a:rPr lang="en-US" baseline="30000" dirty="0"/>
              <a:t>st</a:t>
            </a:r>
            <a:r>
              <a:rPr lang="en-US" dirty="0"/>
              <a:t> fine-tuning on Mistral</a:t>
            </a:r>
            <a:endParaRPr dirty="0"/>
          </a:p>
          <a:p>
            <a:pPr marL="0" lvl="0" indent="0" algn="ctr" rtl="0">
              <a:spcBef>
                <a:spcPts val="0"/>
              </a:spcBef>
              <a:spcAft>
                <a:spcPts val="0"/>
              </a:spcAft>
              <a:buNone/>
            </a:pPr>
            <a:endParaRPr dirty="0"/>
          </a:p>
        </p:txBody>
      </p:sp>
      <p:graphicFrame>
        <p:nvGraphicFramePr>
          <p:cNvPr id="2" name="Πίνακας 1">
            <a:extLst>
              <a:ext uri="{FF2B5EF4-FFF2-40B4-BE49-F238E27FC236}">
                <a16:creationId xmlns:a16="http://schemas.microsoft.com/office/drawing/2014/main" id="{C7F3D008-A3C3-39F0-4A4E-342C4294327D}"/>
              </a:ext>
            </a:extLst>
          </p:cNvPr>
          <p:cNvGraphicFramePr>
            <a:graphicFrameLocks noGrp="1"/>
          </p:cNvGraphicFramePr>
          <p:nvPr>
            <p:extLst>
              <p:ext uri="{D42A27DB-BD31-4B8C-83A1-F6EECF244321}">
                <p14:modId xmlns:p14="http://schemas.microsoft.com/office/powerpoint/2010/main" val="3666198300"/>
              </p:ext>
            </p:extLst>
          </p:nvPr>
        </p:nvGraphicFramePr>
        <p:xfrm>
          <a:off x="311149" y="1167654"/>
          <a:ext cx="8521702" cy="119634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Classes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80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Mistral Basic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19</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68,4%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15,25%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0,2626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Mistral Fine-tuned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21</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18</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14,2%</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3,75%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0,0594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bl>
          </a:graphicData>
        </a:graphic>
      </p:graphicFrame>
      <p:graphicFrame>
        <p:nvGraphicFramePr>
          <p:cNvPr id="3" name="Πίνακας 2">
            <a:extLst>
              <a:ext uri="{FF2B5EF4-FFF2-40B4-BE49-F238E27FC236}">
                <a16:creationId xmlns:a16="http://schemas.microsoft.com/office/drawing/2014/main" id="{AECFF988-B1B4-977D-8E5B-41E781127A76}"/>
              </a:ext>
            </a:extLst>
          </p:cNvPr>
          <p:cNvGraphicFramePr>
            <a:graphicFrameLocks noGrp="1"/>
          </p:cNvGraphicFramePr>
          <p:nvPr>
            <p:extLst>
              <p:ext uri="{D42A27DB-BD31-4B8C-83A1-F6EECF244321}">
                <p14:modId xmlns:p14="http://schemas.microsoft.com/office/powerpoint/2010/main" val="2370111279"/>
              </p:ext>
            </p:extLst>
          </p:nvPr>
        </p:nvGraphicFramePr>
        <p:xfrm>
          <a:off x="311149" y="2677160"/>
          <a:ext cx="8521702" cy="136398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Obj. properties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Mistral Basic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23,5%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6,66%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0,1038</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Mistral Fine-tuned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bl>
          </a:graphicData>
        </a:graphic>
      </p:graphicFrame>
      <p:sp>
        <p:nvSpPr>
          <p:cNvPr id="4" name="Έλλειψη 3">
            <a:extLst>
              <a:ext uri="{FF2B5EF4-FFF2-40B4-BE49-F238E27FC236}">
                <a16:creationId xmlns:a16="http://schemas.microsoft.com/office/drawing/2014/main" id="{08E80919-A792-FED4-A324-33D800D09F54}"/>
              </a:ext>
            </a:extLst>
          </p:cNvPr>
          <p:cNvSpPr/>
          <p:nvPr/>
        </p:nvSpPr>
        <p:spPr>
          <a:xfrm>
            <a:off x="2059388" y="2027583"/>
            <a:ext cx="302150" cy="28075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solidFill>
                <a:srgbClr val="FF0000"/>
              </a:solidFill>
            </a:endParaRPr>
          </a:p>
        </p:txBody>
      </p:sp>
      <p:cxnSp>
        <p:nvCxnSpPr>
          <p:cNvPr id="6" name="Ευθύγραμμο βέλος σύνδεσης 5">
            <a:extLst>
              <a:ext uri="{FF2B5EF4-FFF2-40B4-BE49-F238E27FC236}">
                <a16:creationId xmlns:a16="http://schemas.microsoft.com/office/drawing/2014/main" id="{3864F042-5BB4-8BF2-7C99-7559920E29A8}"/>
              </a:ext>
            </a:extLst>
          </p:cNvPr>
          <p:cNvCxnSpPr>
            <a:stCxn id="4" idx="6"/>
          </p:cNvCxnSpPr>
          <p:nvPr/>
        </p:nvCxnSpPr>
        <p:spPr>
          <a:xfrm>
            <a:off x="2361538" y="2167959"/>
            <a:ext cx="779227" cy="3459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Ορθογώνιο 6">
            <a:extLst>
              <a:ext uri="{FF2B5EF4-FFF2-40B4-BE49-F238E27FC236}">
                <a16:creationId xmlns:a16="http://schemas.microsoft.com/office/drawing/2014/main" id="{6B6B47DD-AC43-C6C8-C7AC-AC7DB4C37CA5}"/>
              </a:ext>
            </a:extLst>
          </p:cNvPr>
          <p:cNvSpPr/>
          <p:nvPr/>
        </p:nvSpPr>
        <p:spPr>
          <a:xfrm>
            <a:off x="2751151" y="2363994"/>
            <a:ext cx="2274073" cy="3131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1100" dirty="0">
                <a:solidFill>
                  <a:schemeClr val="tx1"/>
                </a:solidFill>
              </a:rPr>
              <a:t>16 o</a:t>
            </a:r>
            <a:r>
              <a:rPr lang="en-US" sz="1100" dirty="0">
                <a:solidFill>
                  <a:schemeClr val="tx1"/>
                </a:solidFill>
              </a:rPr>
              <a:t>f them are double</a:t>
            </a:r>
            <a:endParaRPr lang="el-GR" sz="1100" dirty="0">
              <a:solidFill>
                <a:schemeClr val="tx1"/>
              </a:solidFill>
            </a:endParaRPr>
          </a:p>
        </p:txBody>
      </p:sp>
    </p:spTree>
    <p:extLst>
      <p:ext uri="{BB962C8B-B14F-4D97-AF65-F5344CB8AC3E}">
        <p14:creationId xmlns:p14="http://schemas.microsoft.com/office/powerpoint/2010/main" val="3112867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8B91DFF5-0E34-112D-8936-6642B89C676D}"/>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7EF51665-98B0-07D9-24CB-F723039FF162}"/>
              </a:ext>
            </a:extLst>
          </p:cNvPr>
          <p:cNvSpPr txBox="1">
            <a:spLocks noGrp="1"/>
          </p:cNvSpPr>
          <p:nvPr>
            <p:ph type="title"/>
          </p:nvPr>
        </p:nvSpPr>
        <p:spPr>
          <a:xfrm>
            <a:off x="720000" y="295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r>
              <a:rPr lang="en" baseline="30000" dirty="0"/>
              <a:t>st</a:t>
            </a:r>
            <a:r>
              <a:rPr lang="en" dirty="0"/>
              <a:t> fine-tuning on Mistral</a:t>
            </a:r>
            <a:endParaRPr dirty="0"/>
          </a:p>
        </p:txBody>
      </p:sp>
      <p:sp>
        <p:nvSpPr>
          <p:cNvPr id="10" name="TextBox 9">
            <a:extLst>
              <a:ext uri="{FF2B5EF4-FFF2-40B4-BE49-F238E27FC236}">
                <a16:creationId xmlns:a16="http://schemas.microsoft.com/office/drawing/2014/main" id="{0930547A-F92C-BE56-0A6D-EFDD71AC1819}"/>
              </a:ext>
            </a:extLst>
          </p:cNvPr>
          <p:cNvSpPr txBox="1"/>
          <p:nvPr/>
        </p:nvSpPr>
        <p:spPr>
          <a:xfrm>
            <a:off x="4991432" y="1439144"/>
            <a:ext cx="1170829" cy="523220"/>
          </a:xfrm>
          <a:prstGeom prst="rect">
            <a:avLst/>
          </a:prstGeom>
          <a:noFill/>
        </p:spPr>
        <p:txBody>
          <a:bodyPr wrap="square">
            <a:spAutoFit/>
          </a:bodyPr>
          <a:lstStyle/>
          <a:p>
            <a:r>
              <a:rPr lang="en" sz="1400" b="1" dirty="0">
                <a:solidFill>
                  <a:schemeClr val="dk1"/>
                </a:solidFill>
                <a:latin typeface="Archivo"/>
                <a:ea typeface="Archivo"/>
                <a:cs typeface="Archivo"/>
                <a:sym typeface="Archivo"/>
              </a:rPr>
              <a:t>Basic GPT4</a:t>
            </a:r>
            <a:endParaRPr lang="el-GR" dirty="0"/>
          </a:p>
        </p:txBody>
      </p:sp>
      <p:sp>
        <p:nvSpPr>
          <p:cNvPr id="11" name="TextBox 10">
            <a:extLst>
              <a:ext uri="{FF2B5EF4-FFF2-40B4-BE49-F238E27FC236}">
                <a16:creationId xmlns:a16="http://schemas.microsoft.com/office/drawing/2014/main" id="{ECE9148B-ECA6-54CF-4AA8-4A114DC0A734}"/>
              </a:ext>
            </a:extLst>
          </p:cNvPr>
          <p:cNvSpPr txBox="1"/>
          <p:nvPr/>
        </p:nvSpPr>
        <p:spPr>
          <a:xfrm>
            <a:off x="5925445" y="1416052"/>
            <a:ext cx="1170829" cy="523220"/>
          </a:xfrm>
          <a:prstGeom prst="rect">
            <a:avLst/>
          </a:prstGeom>
          <a:noFill/>
        </p:spPr>
        <p:txBody>
          <a:bodyPr wrap="square">
            <a:spAutoFit/>
          </a:bodyPr>
          <a:lstStyle/>
          <a:p>
            <a:pPr algn="ctr"/>
            <a:r>
              <a:rPr lang="en" sz="1400" b="1" dirty="0">
                <a:solidFill>
                  <a:schemeClr val="dk1"/>
                </a:solidFill>
                <a:latin typeface="Archivo"/>
                <a:ea typeface="Archivo"/>
                <a:cs typeface="Archivo"/>
                <a:sym typeface="Archivo"/>
              </a:rPr>
              <a:t>Fine-tuned</a:t>
            </a:r>
          </a:p>
          <a:p>
            <a:pPr algn="ctr"/>
            <a:r>
              <a:rPr lang="en" sz="1400" b="1" dirty="0">
                <a:solidFill>
                  <a:schemeClr val="dk1"/>
                </a:solidFill>
                <a:latin typeface="Archivo"/>
                <a:ea typeface="Archivo"/>
                <a:cs typeface="Archivo"/>
                <a:sym typeface="Archivo"/>
              </a:rPr>
              <a:t>GPT4</a:t>
            </a:r>
            <a:endParaRPr lang="el-GR" dirty="0"/>
          </a:p>
        </p:txBody>
      </p:sp>
      <p:sp>
        <p:nvSpPr>
          <p:cNvPr id="9" name="Google Shape;834;p42">
            <a:extLst>
              <a:ext uri="{FF2B5EF4-FFF2-40B4-BE49-F238E27FC236}">
                <a16:creationId xmlns:a16="http://schemas.microsoft.com/office/drawing/2014/main" id="{2E3D1122-5551-8A82-2EED-447C3A7B5A16}"/>
              </a:ext>
            </a:extLst>
          </p:cNvPr>
          <p:cNvSpPr txBox="1">
            <a:spLocks/>
          </p:cNvSpPr>
          <p:nvPr/>
        </p:nvSpPr>
        <p:spPr>
          <a:xfrm>
            <a:off x="106456" y="43482"/>
            <a:ext cx="8361348" cy="26485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b="1" dirty="0"/>
          </a:p>
          <a:p>
            <a:endParaRPr lang="en-US" b="1" dirty="0"/>
          </a:p>
          <a:p>
            <a:pPr marL="342900" indent="-342900">
              <a:buFont typeface="Arial"/>
              <a:buAutoNum type="arabicPeriod"/>
            </a:pPr>
            <a:r>
              <a:rPr lang="en-US" b="1" dirty="0"/>
              <a:t>Second book: Semantic Web Primer</a:t>
            </a:r>
          </a:p>
          <a:p>
            <a:pPr marL="342900" indent="-342900">
              <a:buFont typeface="Arial"/>
              <a:buAutoNum type="arabicPeriod"/>
            </a:pPr>
            <a:r>
              <a:rPr lang="en-US" b="1" dirty="0"/>
              <a:t>One Prompt</a:t>
            </a:r>
          </a:p>
          <a:p>
            <a:pPr marL="342900" indent="-342900">
              <a:buFont typeface="Arial"/>
              <a:buAutoNum type="arabicPeriod"/>
            </a:pPr>
            <a:r>
              <a:rPr lang="en-US" b="1" dirty="0"/>
              <a:t>The generation was </a:t>
            </a:r>
            <a:r>
              <a:rPr lang="en-US" b="1" dirty="0" err="1"/>
              <a:t>succesfull</a:t>
            </a:r>
            <a:endParaRPr lang="en-US" b="1" dirty="0"/>
          </a:p>
          <a:p>
            <a:pPr marL="342900" indent="-342900">
              <a:buFont typeface="Arial"/>
              <a:buAutoNum type="arabicPeriod"/>
            </a:pPr>
            <a:endParaRPr lang="en-US" dirty="0"/>
          </a:p>
        </p:txBody>
      </p:sp>
      <p:pic>
        <p:nvPicPr>
          <p:cNvPr id="18" name="Εικόνα 17" descr="Εικόνα που περιέχει κείμενο, στιγμιότυπο οθόνης, γραμματοσειρά, σχεδίαση&#10;&#10;Περιγραφή που δημιουργήθηκε αυτόματα">
            <a:extLst>
              <a:ext uri="{FF2B5EF4-FFF2-40B4-BE49-F238E27FC236}">
                <a16:creationId xmlns:a16="http://schemas.microsoft.com/office/drawing/2014/main" id="{0DD1E234-AC22-9E2B-6316-080D7A3107BB}"/>
              </a:ext>
            </a:extLst>
          </p:cNvPr>
          <p:cNvPicPr>
            <a:picLocks noChangeAspect="1"/>
          </p:cNvPicPr>
          <p:nvPr/>
        </p:nvPicPr>
        <p:blipFill>
          <a:blip r:embed="rId3"/>
          <a:stretch>
            <a:fillRect/>
          </a:stretch>
        </p:blipFill>
        <p:spPr>
          <a:xfrm>
            <a:off x="4475519" y="1277589"/>
            <a:ext cx="3817390" cy="3273869"/>
          </a:xfrm>
          <a:prstGeom prst="rect">
            <a:avLst/>
          </a:prstGeom>
        </p:spPr>
      </p:pic>
      <p:pic>
        <p:nvPicPr>
          <p:cNvPr id="20" name="Εικόνα 19" descr="Εικόνα που περιέχει κείμενο, στιγμιότυπο οθόνης, έγγραφο, γραμματοσειρά&#10;&#10;Περιγραφή που δημιουργήθηκε αυτόματα">
            <a:extLst>
              <a:ext uri="{FF2B5EF4-FFF2-40B4-BE49-F238E27FC236}">
                <a16:creationId xmlns:a16="http://schemas.microsoft.com/office/drawing/2014/main" id="{3DFD7B51-9B91-21E1-377E-E3798BBB74A1}"/>
              </a:ext>
            </a:extLst>
          </p:cNvPr>
          <p:cNvPicPr>
            <a:picLocks noChangeAspect="1"/>
          </p:cNvPicPr>
          <p:nvPr/>
        </p:nvPicPr>
        <p:blipFill>
          <a:blip r:embed="rId4"/>
          <a:stretch>
            <a:fillRect/>
          </a:stretch>
        </p:blipFill>
        <p:spPr>
          <a:xfrm>
            <a:off x="657540" y="1277589"/>
            <a:ext cx="3907245" cy="3273869"/>
          </a:xfrm>
          <a:prstGeom prst="rect">
            <a:avLst/>
          </a:prstGeom>
        </p:spPr>
      </p:pic>
    </p:spTree>
    <p:extLst>
      <p:ext uri="{BB962C8B-B14F-4D97-AF65-F5344CB8AC3E}">
        <p14:creationId xmlns:p14="http://schemas.microsoft.com/office/powerpoint/2010/main" val="320707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88ADFD1B-A518-F81E-A9EA-525E0B6179CB}"/>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AF2FA07E-4EF1-AC4F-4203-400498B6E6A8}"/>
              </a:ext>
            </a:extLst>
          </p:cNvPr>
          <p:cNvSpPr txBox="1">
            <a:spLocks noGrp="1"/>
          </p:cNvSpPr>
          <p:nvPr>
            <p:ph type="title"/>
          </p:nvPr>
        </p:nvSpPr>
        <p:spPr>
          <a:xfrm>
            <a:off x="720000" y="295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r>
              <a:rPr lang="en" baseline="30000" dirty="0"/>
              <a:t>st</a:t>
            </a:r>
            <a:r>
              <a:rPr lang="en" dirty="0"/>
              <a:t> fine-tuning on Mistral</a:t>
            </a:r>
            <a:endParaRPr dirty="0"/>
          </a:p>
        </p:txBody>
      </p:sp>
      <p:sp>
        <p:nvSpPr>
          <p:cNvPr id="10" name="TextBox 9">
            <a:extLst>
              <a:ext uri="{FF2B5EF4-FFF2-40B4-BE49-F238E27FC236}">
                <a16:creationId xmlns:a16="http://schemas.microsoft.com/office/drawing/2014/main" id="{919B9662-BA38-B665-0423-823C92F99F1A}"/>
              </a:ext>
            </a:extLst>
          </p:cNvPr>
          <p:cNvSpPr txBox="1"/>
          <p:nvPr/>
        </p:nvSpPr>
        <p:spPr>
          <a:xfrm>
            <a:off x="4919871" y="747561"/>
            <a:ext cx="1170829" cy="523220"/>
          </a:xfrm>
          <a:prstGeom prst="rect">
            <a:avLst/>
          </a:prstGeom>
          <a:noFill/>
        </p:spPr>
        <p:txBody>
          <a:bodyPr wrap="square">
            <a:spAutoFit/>
          </a:bodyPr>
          <a:lstStyle/>
          <a:p>
            <a:r>
              <a:rPr lang="en" sz="1400" b="1" dirty="0">
                <a:solidFill>
                  <a:schemeClr val="dk1"/>
                </a:solidFill>
                <a:latin typeface="Archivo"/>
                <a:ea typeface="Archivo"/>
                <a:cs typeface="Archivo"/>
                <a:sym typeface="Archivo"/>
              </a:rPr>
              <a:t>Basic Mistral</a:t>
            </a:r>
            <a:endParaRPr lang="el-GR" dirty="0"/>
          </a:p>
        </p:txBody>
      </p:sp>
      <p:sp>
        <p:nvSpPr>
          <p:cNvPr id="11" name="TextBox 10">
            <a:extLst>
              <a:ext uri="{FF2B5EF4-FFF2-40B4-BE49-F238E27FC236}">
                <a16:creationId xmlns:a16="http://schemas.microsoft.com/office/drawing/2014/main" id="{83B69D44-F40B-D6FE-D2BE-04FFC91508C6}"/>
              </a:ext>
            </a:extLst>
          </p:cNvPr>
          <p:cNvSpPr txBox="1"/>
          <p:nvPr/>
        </p:nvSpPr>
        <p:spPr>
          <a:xfrm>
            <a:off x="5869786" y="747561"/>
            <a:ext cx="1170829" cy="523220"/>
          </a:xfrm>
          <a:prstGeom prst="rect">
            <a:avLst/>
          </a:prstGeom>
          <a:noFill/>
        </p:spPr>
        <p:txBody>
          <a:bodyPr wrap="square">
            <a:spAutoFit/>
          </a:bodyPr>
          <a:lstStyle/>
          <a:p>
            <a:pPr algn="ctr"/>
            <a:r>
              <a:rPr lang="en" sz="1400" b="1" dirty="0">
                <a:solidFill>
                  <a:schemeClr val="dk1"/>
                </a:solidFill>
                <a:latin typeface="Archivo"/>
                <a:ea typeface="Archivo"/>
                <a:cs typeface="Archivo"/>
                <a:sym typeface="Archivo"/>
              </a:rPr>
              <a:t>Fine-tuned</a:t>
            </a:r>
          </a:p>
          <a:p>
            <a:pPr algn="ctr"/>
            <a:r>
              <a:rPr lang="en" b="1" dirty="0">
                <a:solidFill>
                  <a:schemeClr val="dk1"/>
                </a:solidFill>
                <a:latin typeface="Archivo"/>
                <a:cs typeface="Archivo"/>
                <a:sym typeface="Archivo"/>
              </a:rPr>
              <a:t>Mistral</a:t>
            </a:r>
            <a:endParaRPr lang="el-GR" dirty="0"/>
          </a:p>
        </p:txBody>
      </p:sp>
      <p:pic>
        <p:nvPicPr>
          <p:cNvPr id="4" name="Εικόνα 3" descr="Εικόνα που περιέχει κείμενο, στιγμιότυπο οθόνης, αριθμός, γραμματοσειρά&#10;&#10;Περιγραφή που δημιουργήθηκε αυτόματα">
            <a:extLst>
              <a:ext uri="{FF2B5EF4-FFF2-40B4-BE49-F238E27FC236}">
                <a16:creationId xmlns:a16="http://schemas.microsoft.com/office/drawing/2014/main" id="{E517EE10-2356-932D-E808-65E998141304}"/>
              </a:ext>
            </a:extLst>
          </p:cNvPr>
          <p:cNvPicPr>
            <a:picLocks noChangeAspect="1"/>
          </p:cNvPicPr>
          <p:nvPr/>
        </p:nvPicPr>
        <p:blipFill>
          <a:blip r:embed="rId3"/>
          <a:srcRect l="587" t="6262"/>
          <a:stretch/>
        </p:blipFill>
        <p:spPr>
          <a:xfrm>
            <a:off x="3116910" y="1416052"/>
            <a:ext cx="4040461" cy="3208646"/>
          </a:xfrm>
          <a:prstGeom prst="rect">
            <a:avLst/>
          </a:prstGeom>
        </p:spPr>
      </p:pic>
      <p:pic>
        <p:nvPicPr>
          <p:cNvPr id="6" name="Εικόνα 5" descr="Εικόνα που περιέχει κείμενο, στιγμιότυπο οθόνης, αριθμός, γραμματοσειρά&#10;&#10;Περιγραφή που δημιουργήθηκε αυτόματα">
            <a:extLst>
              <a:ext uri="{FF2B5EF4-FFF2-40B4-BE49-F238E27FC236}">
                <a16:creationId xmlns:a16="http://schemas.microsoft.com/office/drawing/2014/main" id="{447DB36B-3962-D3B5-764D-BC1D659CBF13}"/>
              </a:ext>
            </a:extLst>
          </p:cNvPr>
          <p:cNvPicPr>
            <a:picLocks noChangeAspect="1"/>
          </p:cNvPicPr>
          <p:nvPr/>
        </p:nvPicPr>
        <p:blipFill>
          <a:blip r:embed="rId4"/>
          <a:stretch>
            <a:fillRect/>
          </a:stretch>
        </p:blipFill>
        <p:spPr>
          <a:xfrm>
            <a:off x="1701579" y="1358329"/>
            <a:ext cx="4389121" cy="3304078"/>
          </a:xfrm>
          <a:prstGeom prst="rect">
            <a:avLst/>
          </a:prstGeom>
        </p:spPr>
      </p:pic>
    </p:spTree>
    <p:extLst>
      <p:ext uri="{BB962C8B-B14F-4D97-AF65-F5344CB8AC3E}">
        <p14:creationId xmlns:p14="http://schemas.microsoft.com/office/powerpoint/2010/main" val="280361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6">
          <a:extLst>
            <a:ext uri="{FF2B5EF4-FFF2-40B4-BE49-F238E27FC236}">
              <a16:creationId xmlns:a16="http://schemas.microsoft.com/office/drawing/2014/main" id="{7542B214-E506-6DD2-17D2-D93E1F1920CB}"/>
            </a:ext>
          </a:extLst>
        </p:cNvPr>
        <p:cNvGrpSpPr/>
        <p:nvPr/>
      </p:nvGrpSpPr>
      <p:grpSpPr>
        <a:xfrm>
          <a:off x="0" y="0"/>
          <a:ext cx="0" cy="0"/>
          <a:chOff x="0" y="0"/>
          <a:chExt cx="0" cy="0"/>
        </a:xfrm>
      </p:grpSpPr>
      <p:sp>
        <p:nvSpPr>
          <p:cNvPr id="437" name="Google Shape;437;p32">
            <a:extLst>
              <a:ext uri="{FF2B5EF4-FFF2-40B4-BE49-F238E27FC236}">
                <a16:creationId xmlns:a16="http://schemas.microsoft.com/office/drawing/2014/main" id="{738ACFB0-946B-1D15-0488-62DD6D35000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2</a:t>
            </a:r>
            <a:r>
              <a:rPr lang="en-US" baseline="30000" dirty="0"/>
              <a:t>st</a:t>
            </a:r>
            <a:r>
              <a:rPr lang="en-US" dirty="0"/>
              <a:t> fine-tuning on Mistral</a:t>
            </a:r>
            <a:endParaRPr dirty="0"/>
          </a:p>
          <a:p>
            <a:pPr marL="0" lvl="0" indent="0" algn="ctr" rtl="0">
              <a:spcBef>
                <a:spcPts val="0"/>
              </a:spcBef>
              <a:spcAft>
                <a:spcPts val="0"/>
              </a:spcAft>
              <a:buNone/>
            </a:pPr>
            <a:endParaRPr dirty="0"/>
          </a:p>
        </p:txBody>
      </p:sp>
      <p:graphicFrame>
        <p:nvGraphicFramePr>
          <p:cNvPr id="2" name="Πίνακας 1">
            <a:extLst>
              <a:ext uri="{FF2B5EF4-FFF2-40B4-BE49-F238E27FC236}">
                <a16:creationId xmlns:a16="http://schemas.microsoft.com/office/drawing/2014/main" id="{03BD358A-FC48-777D-0A4E-E15BEAFB5543}"/>
              </a:ext>
            </a:extLst>
          </p:cNvPr>
          <p:cNvGraphicFramePr>
            <a:graphicFrameLocks noGrp="1"/>
          </p:cNvGraphicFramePr>
          <p:nvPr>
            <p:extLst>
              <p:ext uri="{D42A27DB-BD31-4B8C-83A1-F6EECF244321}">
                <p14:modId xmlns:p14="http://schemas.microsoft.com/office/powerpoint/2010/main" val="3457457045"/>
              </p:ext>
            </p:extLst>
          </p:nvPr>
        </p:nvGraphicFramePr>
        <p:xfrm>
          <a:off x="311149" y="1167654"/>
          <a:ext cx="8521702" cy="119634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Classes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80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Mistral Basic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19</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68,4%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15,25%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0,2626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Mistral Fine-tuned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12</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0,1304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bl>
          </a:graphicData>
        </a:graphic>
      </p:graphicFrame>
      <p:graphicFrame>
        <p:nvGraphicFramePr>
          <p:cNvPr id="3" name="Πίνακας 2">
            <a:extLst>
              <a:ext uri="{FF2B5EF4-FFF2-40B4-BE49-F238E27FC236}">
                <a16:creationId xmlns:a16="http://schemas.microsoft.com/office/drawing/2014/main" id="{1C2DE5D1-FD65-0C44-292F-E55B4966F4CE}"/>
              </a:ext>
            </a:extLst>
          </p:cNvPr>
          <p:cNvGraphicFramePr>
            <a:graphicFrameLocks noGrp="1"/>
          </p:cNvGraphicFramePr>
          <p:nvPr>
            <p:extLst>
              <p:ext uri="{D42A27DB-BD31-4B8C-83A1-F6EECF244321}">
                <p14:modId xmlns:p14="http://schemas.microsoft.com/office/powerpoint/2010/main" val="2257579078"/>
              </p:ext>
            </p:extLst>
          </p:nvPr>
        </p:nvGraphicFramePr>
        <p:xfrm>
          <a:off x="311149" y="2677160"/>
          <a:ext cx="8521702" cy="136398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Obj. properties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Mistral Basic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23,5%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6,66%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0,1038</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Mistral Fine-tuned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bl>
          </a:graphicData>
        </a:graphic>
      </p:graphicFrame>
    </p:spTree>
    <p:extLst>
      <p:ext uri="{BB962C8B-B14F-4D97-AF65-F5344CB8AC3E}">
        <p14:creationId xmlns:p14="http://schemas.microsoft.com/office/powerpoint/2010/main" val="1374050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39C25B3E-8F19-95A0-F21A-17A2F9C8CD0E}"/>
            </a:ext>
          </a:extLst>
        </p:cNvPr>
        <p:cNvGrpSpPr/>
        <p:nvPr/>
      </p:nvGrpSpPr>
      <p:grpSpPr>
        <a:xfrm>
          <a:off x="0" y="0"/>
          <a:ext cx="0" cy="0"/>
          <a:chOff x="0" y="0"/>
          <a:chExt cx="0" cy="0"/>
        </a:xfrm>
      </p:grpSpPr>
      <p:sp>
        <p:nvSpPr>
          <p:cNvPr id="407" name="Google Shape;407;p31">
            <a:extLst>
              <a:ext uri="{FF2B5EF4-FFF2-40B4-BE49-F238E27FC236}">
                <a16:creationId xmlns:a16="http://schemas.microsoft.com/office/drawing/2014/main" id="{A9C717D7-FEFB-6DFC-287E-7CDDDD496A58}"/>
              </a:ext>
            </a:extLst>
          </p:cNvPr>
          <p:cNvSpPr txBox="1">
            <a:spLocks noGrp="1"/>
          </p:cNvSpPr>
          <p:nvPr>
            <p:ph type="title"/>
          </p:nvPr>
        </p:nvSpPr>
        <p:spPr>
          <a:xfrm>
            <a:off x="720000" y="295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r>
              <a:rPr lang="en" baseline="30000" dirty="0"/>
              <a:t>st</a:t>
            </a:r>
            <a:r>
              <a:rPr lang="en" dirty="0"/>
              <a:t> fine-tuning on Mistral</a:t>
            </a:r>
            <a:endParaRPr dirty="0"/>
          </a:p>
        </p:txBody>
      </p:sp>
      <p:sp>
        <p:nvSpPr>
          <p:cNvPr id="10" name="TextBox 9">
            <a:extLst>
              <a:ext uri="{FF2B5EF4-FFF2-40B4-BE49-F238E27FC236}">
                <a16:creationId xmlns:a16="http://schemas.microsoft.com/office/drawing/2014/main" id="{EA97BD8A-8739-20A0-BB2F-CA10C5D823CC}"/>
              </a:ext>
            </a:extLst>
          </p:cNvPr>
          <p:cNvSpPr txBox="1"/>
          <p:nvPr/>
        </p:nvSpPr>
        <p:spPr>
          <a:xfrm>
            <a:off x="4991432" y="1439144"/>
            <a:ext cx="1170829" cy="523220"/>
          </a:xfrm>
          <a:prstGeom prst="rect">
            <a:avLst/>
          </a:prstGeom>
          <a:noFill/>
        </p:spPr>
        <p:txBody>
          <a:bodyPr wrap="square">
            <a:spAutoFit/>
          </a:bodyPr>
          <a:lstStyle/>
          <a:p>
            <a:r>
              <a:rPr lang="en" sz="1400" b="1" dirty="0">
                <a:solidFill>
                  <a:schemeClr val="dk1"/>
                </a:solidFill>
                <a:latin typeface="Archivo"/>
                <a:ea typeface="Archivo"/>
                <a:cs typeface="Archivo"/>
                <a:sym typeface="Archivo"/>
              </a:rPr>
              <a:t>Basic GPT4</a:t>
            </a:r>
            <a:endParaRPr lang="el-GR" dirty="0"/>
          </a:p>
        </p:txBody>
      </p:sp>
      <p:sp>
        <p:nvSpPr>
          <p:cNvPr id="11" name="TextBox 10">
            <a:extLst>
              <a:ext uri="{FF2B5EF4-FFF2-40B4-BE49-F238E27FC236}">
                <a16:creationId xmlns:a16="http://schemas.microsoft.com/office/drawing/2014/main" id="{A4EFC909-F5D5-7B64-6D11-7B2B5CB23DA7}"/>
              </a:ext>
            </a:extLst>
          </p:cNvPr>
          <p:cNvSpPr txBox="1"/>
          <p:nvPr/>
        </p:nvSpPr>
        <p:spPr>
          <a:xfrm>
            <a:off x="5925445" y="1416052"/>
            <a:ext cx="1170829" cy="523220"/>
          </a:xfrm>
          <a:prstGeom prst="rect">
            <a:avLst/>
          </a:prstGeom>
          <a:noFill/>
        </p:spPr>
        <p:txBody>
          <a:bodyPr wrap="square">
            <a:spAutoFit/>
          </a:bodyPr>
          <a:lstStyle/>
          <a:p>
            <a:pPr algn="ctr"/>
            <a:r>
              <a:rPr lang="en" sz="1400" b="1" dirty="0">
                <a:solidFill>
                  <a:schemeClr val="dk1"/>
                </a:solidFill>
                <a:latin typeface="Archivo"/>
                <a:ea typeface="Archivo"/>
                <a:cs typeface="Archivo"/>
                <a:sym typeface="Archivo"/>
              </a:rPr>
              <a:t>Fine-tuned</a:t>
            </a:r>
          </a:p>
          <a:p>
            <a:pPr algn="ctr"/>
            <a:r>
              <a:rPr lang="en" sz="1400" b="1" dirty="0">
                <a:solidFill>
                  <a:schemeClr val="dk1"/>
                </a:solidFill>
                <a:latin typeface="Archivo"/>
                <a:ea typeface="Archivo"/>
                <a:cs typeface="Archivo"/>
                <a:sym typeface="Archivo"/>
              </a:rPr>
              <a:t>GPT4</a:t>
            </a:r>
            <a:endParaRPr lang="el-GR" dirty="0"/>
          </a:p>
        </p:txBody>
      </p:sp>
      <p:sp>
        <p:nvSpPr>
          <p:cNvPr id="9" name="Google Shape;834;p42">
            <a:extLst>
              <a:ext uri="{FF2B5EF4-FFF2-40B4-BE49-F238E27FC236}">
                <a16:creationId xmlns:a16="http://schemas.microsoft.com/office/drawing/2014/main" id="{9FB7DF77-B29B-376F-3253-C2838393D476}"/>
              </a:ext>
            </a:extLst>
          </p:cNvPr>
          <p:cNvSpPr txBox="1">
            <a:spLocks/>
          </p:cNvSpPr>
          <p:nvPr/>
        </p:nvSpPr>
        <p:spPr>
          <a:xfrm>
            <a:off x="-15198" y="29590"/>
            <a:ext cx="8361348" cy="26485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b="1" dirty="0"/>
          </a:p>
          <a:p>
            <a:endParaRPr lang="en-US" b="1" dirty="0"/>
          </a:p>
          <a:p>
            <a:pPr marL="342900" indent="-342900">
              <a:buFont typeface="Arial"/>
              <a:buAutoNum type="arabicPeriod"/>
            </a:pPr>
            <a:r>
              <a:rPr lang="en-US" b="1" dirty="0"/>
              <a:t>Second book: Ontology Engineering – Maria Keet</a:t>
            </a:r>
          </a:p>
          <a:p>
            <a:pPr marL="342900" indent="-342900">
              <a:buFont typeface="Arial"/>
              <a:buAutoNum type="arabicPeriod"/>
            </a:pPr>
            <a:r>
              <a:rPr lang="en-US" b="1" dirty="0"/>
              <a:t>One Prompt</a:t>
            </a:r>
          </a:p>
          <a:p>
            <a:pPr marL="342900" indent="-342900">
              <a:buFont typeface="Arial"/>
              <a:buAutoNum type="arabicPeriod"/>
            </a:pPr>
            <a:r>
              <a:rPr lang="en-US" b="1" dirty="0"/>
              <a:t>The generation was not successful, couldn’t produce the right syntax</a:t>
            </a:r>
          </a:p>
          <a:p>
            <a:pPr marL="342900" indent="-342900">
              <a:buFont typeface="Arial"/>
              <a:buAutoNum type="arabicPeriod"/>
            </a:pPr>
            <a:endParaRPr lang="en-US" dirty="0"/>
          </a:p>
        </p:txBody>
      </p:sp>
      <p:pic>
        <p:nvPicPr>
          <p:cNvPr id="3" name="Εικόνα 2" descr="Εικόνα που περιέχει κείμενο, στιγμιότυπο οθόνης&#10;&#10;Περιγραφή που δημιουργήθηκε αυτόματα">
            <a:extLst>
              <a:ext uri="{FF2B5EF4-FFF2-40B4-BE49-F238E27FC236}">
                <a16:creationId xmlns:a16="http://schemas.microsoft.com/office/drawing/2014/main" id="{C703C4C4-A31D-2877-E0B0-9E634E4948ED}"/>
              </a:ext>
            </a:extLst>
          </p:cNvPr>
          <p:cNvPicPr>
            <a:picLocks noChangeAspect="1"/>
          </p:cNvPicPr>
          <p:nvPr/>
        </p:nvPicPr>
        <p:blipFill>
          <a:blip r:embed="rId3"/>
          <a:stretch>
            <a:fillRect/>
          </a:stretch>
        </p:blipFill>
        <p:spPr>
          <a:xfrm>
            <a:off x="4404268" y="1353885"/>
            <a:ext cx="4074726" cy="3054376"/>
          </a:xfrm>
          <a:prstGeom prst="rect">
            <a:avLst/>
          </a:prstGeom>
        </p:spPr>
      </p:pic>
      <p:pic>
        <p:nvPicPr>
          <p:cNvPr id="5" name="Εικόνα 4" descr="Εικόνα που περιέχει κείμενο, στιγμιότυπο οθόνης, γραμματοσειρά, έγγραφο&#10;&#10;Περιγραφή που δημιουργήθηκε αυτόματα">
            <a:extLst>
              <a:ext uri="{FF2B5EF4-FFF2-40B4-BE49-F238E27FC236}">
                <a16:creationId xmlns:a16="http://schemas.microsoft.com/office/drawing/2014/main" id="{DCACF6F5-7C52-792B-2022-74F14F0ABE9D}"/>
              </a:ext>
            </a:extLst>
          </p:cNvPr>
          <p:cNvPicPr>
            <a:picLocks noChangeAspect="1"/>
          </p:cNvPicPr>
          <p:nvPr/>
        </p:nvPicPr>
        <p:blipFill>
          <a:blip r:embed="rId4"/>
          <a:stretch>
            <a:fillRect/>
          </a:stretch>
        </p:blipFill>
        <p:spPr>
          <a:xfrm>
            <a:off x="117646" y="1353885"/>
            <a:ext cx="4403525" cy="3054376"/>
          </a:xfrm>
          <a:prstGeom prst="rect">
            <a:avLst/>
          </a:prstGeom>
        </p:spPr>
      </p:pic>
    </p:spTree>
    <p:extLst>
      <p:ext uri="{BB962C8B-B14F-4D97-AF65-F5344CB8AC3E}">
        <p14:creationId xmlns:p14="http://schemas.microsoft.com/office/powerpoint/2010/main" val="683873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7474BCD-02E0-4D87-CEF4-6D8FF10D7EC0}"/>
              </a:ext>
            </a:extLst>
          </p:cNvPr>
          <p:cNvSpPr>
            <a:spLocks noGrp="1"/>
          </p:cNvSpPr>
          <p:nvPr>
            <p:ph type="title"/>
          </p:nvPr>
        </p:nvSpPr>
        <p:spPr/>
        <p:txBody>
          <a:bodyPr/>
          <a:lstStyle/>
          <a:p>
            <a:r>
              <a:rPr lang="en-US" dirty="0"/>
              <a:t>Comparison (GPT4)</a:t>
            </a:r>
            <a:endParaRPr lang="el-GR" dirty="0"/>
          </a:p>
        </p:txBody>
      </p:sp>
      <p:graphicFrame>
        <p:nvGraphicFramePr>
          <p:cNvPr id="3" name="Πίνακας 2">
            <a:extLst>
              <a:ext uri="{FF2B5EF4-FFF2-40B4-BE49-F238E27FC236}">
                <a16:creationId xmlns:a16="http://schemas.microsoft.com/office/drawing/2014/main" id="{FC9E828B-B0BE-A52B-B269-9B2FCD618593}"/>
              </a:ext>
            </a:extLst>
          </p:cNvPr>
          <p:cNvGraphicFramePr>
            <a:graphicFrameLocks noGrp="1"/>
          </p:cNvGraphicFramePr>
          <p:nvPr>
            <p:extLst>
              <p:ext uri="{D42A27DB-BD31-4B8C-83A1-F6EECF244321}">
                <p14:modId xmlns:p14="http://schemas.microsoft.com/office/powerpoint/2010/main" val="2637198133"/>
              </p:ext>
            </p:extLst>
          </p:nvPr>
        </p:nvGraphicFramePr>
        <p:xfrm>
          <a:off x="311149" y="1025567"/>
          <a:ext cx="5229573" cy="1186639"/>
        </p:xfrm>
        <a:graphic>
          <a:graphicData uri="http://schemas.openxmlformats.org/drawingml/2006/table">
            <a:tbl>
              <a:tblPr firstRow="1" firstCol="1" bandRow="1">
                <a:tableStyleId>{793D81CF-94F2-401A-BA57-92F5A7B2D0C5}</a:tableStyleId>
              </a:tblPr>
              <a:tblGrid>
                <a:gridCol w="847190">
                  <a:extLst>
                    <a:ext uri="{9D8B030D-6E8A-4147-A177-3AD203B41FA5}">
                      <a16:colId xmlns:a16="http://schemas.microsoft.com/office/drawing/2014/main" val="3997296881"/>
                    </a:ext>
                  </a:extLst>
                </a:gridCol>
                <a:gridCol w="626503">
                  <a:extLst>
                    <a:ext uri="{9D8B030D-6E8A-4147-A177-3AD203B41FA5}">
                      <a16:colId xmlns:a16="http://schemas.microsoft.com/office/drawing/2014/main" val="1911083056"/>
                    </a:ext>
                  </a:extLst>
                </a:gridCol>
                <a:gridCol w="626503">
                  <a:extLst>
                    <a:ext uri="{9D8B030D-6E8A-4147-A177-3AD203B41FA5}">
                      <a16:colId xmlns:a16="http://schemas.microsoft.com/office/drawing/2014/main" val="2501479086"/>
                    </a:ext>
                  </a:extLst>
                </a:gridCol>
                <a:gridCol w="626503">
                  <a:extLst>
                    <a:ext uri="{9D8B030D-6E8A-4147-A177-3AD203B41FA5}">
                      <a16:colId xmlns:a16="http://schemas.microsoft.com/office/drawing/2014/main" val="3745184342"/>
                    </a:ext>
                  </a:extLst>
                </a:gridCol>
                <a:gridCol w="626503">
                  <a:extLst>
                    <a:ext uri="{9D8B030D-6E8A-4147-A177-3AD203B41FA5}">
                      <a16:colId xmlns:a16="http://schemas.microsoft.com/office/drawing/2014/main" val="2575175134"/>
                    </a:ext>
                  </a:extLst>
                </a:gridCol>
                <a:gridCol w="626503">
                  <a:extLst>
                    <a:ext uri="{9D8B030D-6E8A-4147-A177-3AD203B41FA5}">
                      <a16:colId xmlns:a16="http://schemas.microsoft.com/office/drawing/2014/main" val="1804676827"/>
                    </a:ext>
                  </a:extLst>
                </a:gridCol>
                <a:gridCol w="626503">
                  <a:extLst>
                    <a:ext uri="{9D8B030D-6E8A-4147-A177-3AD203B41FA5}">
                      <a16:colId xmlns:a16="http://schemas.microsoft.com/office/drawing/2014/main" val="3490584485"/>
                    </a:ext>
                  </a:extLst>
                </a:gridCol>
                <a:gridCol w="623365">
                  <a:extLst>
                    <a:ext uri="{9D8B030D-6E8A-4147-A177-3AD203B41FA5}">
                      <a16:colId xmlns:a16="http://schemas.microsoft.com/office/drawing/2014/main" val="2376236352"/>
                    </a:ext>
                  </a:extLst>
                </a:gridCol>
              </a:tblGrid>
              <a:tr h="210917">
                <a:tc>
                  <a:txBody>
                    <a:bodyPr/>
                    <a:lstStyle/>
                    <a:p>
                      <a:pPr algn="ctr"/>
                      <a:r>
                        <a:rPr lang="el-GR" sz="700" b="1" kern="0" dirty="0">
                          <a:effectLst/>
                        </a:rPr>
                        <a:t>METHOD</a:t>
                      </a:r>
                      <a:endParaRPr lang="el-GR" sz="7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700" b="1" kern="0" dirty="0">
                          <a:effectLst/>
                        </a:rPr>
                        <a:t>Number of </a:t>
                      </a:r>
                      <a:r>
                        <a:rPr lang="en-US" sz="700" b="1" kern="0" dirty="0">
                          <a:effectLst/>
                        </a:rPr>
                        <a:t>Classes</a:t>
                      </a:r>
                      <a:endParaRPr lang="el-GR" sz="7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700" b="1" kern="0" dirty="0" err="1">
                          <a:effectLst/>
                        </a:rPr>
                        <a:t>True</a:t>
                      </a:r>
                      <a:r>
                        <a:rPr lang="el-GR" sz="700" b="1" kern="0" dirty="0">
                          <a:effectLst/>
                        </a:rPr>
                        <a:t> </a:t>
                      </a:r>
                      <a:r>
                        <a:rPr lang="el-GR" sz="700" b="1" kern="0" dirty="0" err="1">
                          <a:effectLst/>
                        </a:rPr>
                        <a:t>Positive</a:t>
                      </a:r>
                      <a:endParaRPr lang="el-GR" sz="7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700" b="1" kern="0" dirty="0" err="1">
                          <a:effectLst/>
                        </a:rPr>
                        <a:t>False</a:t>
                      </a:r>
                      <a:r>
                        <a:rPr lang="el-GR" sz="700" b="1" kern="0" dirty="0">
                          <a:effectLst/>
                        </a:rPr>
                        <a:t> </a:t>
                      </a:r>
                      <a:r>
                        <a:rPr lang="el-GR" sz="700" b="1" kern="0" dirty="0" err="1">
                          <a:effectLst/>
                        </a:rPr>
                        <a:t>Positives</a:t>
                      </a:r>
                      <a:endParaRPr lang="el-GR" sz="7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700" b="1" kern="0" dirty="0" err="1">
                          <a:effectLst/>
                        </a:rPr>
                        <a:t>False</a:t>
                      </a:r>
                      <a:r>
                        <a:rPr lang="el-GR" sz="700" b="1" kern="0" dirty="0">
                          <a:effectLst/>
                        </a:rPr>
                        <a:t> </a:t>
                      </a:r>
                      <a:r>
                        <a:rPr lang="el-GR" sz="700" b="1" kern="0" dirty="0" err="1">
                          <a:effectLst/>
                        </a:rPr>
                        <a:t>negatives</a:t>
                      </a:r>
                      <a:endParaRPr lang="el-GR" sz="7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700" b="1" kern="0" dirty="0">
                          <a:effectLst/>
                        </a:rPr>
                        <a:t>PRECISION</a:t>
                      </a:r>
                      <a:endParaRPr lang="el-GR" sz="7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700" b="1" kern="0" dirty="0">
                          <a:effectLst/>
                        </a:rPr>
                        <a:t>RECALL</a:t>
                      </a:r>
                      <a:endParaRPr lang="el-GR" sz="7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700" b="1" kern="0" dirty="0">
                          <a:effectLst/>
                        </a:rPr>
                        <a:t>F-1 SCORE</a:t>
                      </a:r>
                      <a:endParaRPr lang="el-GR" sz="7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19839">
                <a:tc>
                  <a:txBody>
                    <a:bodyPr/>
                    <a:lstStyle/>
                    <a:p>
                      <a:r>
                        <a:rPr lang="en-US" sz="700" kern="0" dirty="0">
                          <a:effectLst/>
                        </a:rPr>
                        <a:t>Reference</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700" kern="0" dirty="0">
                          <a:effectLst/>
                        </a:rPr>
                        <a:t>80</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7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7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7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7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7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7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210917">
                <a:tc>
                  <a:txBody>
                    <a:bodyPr/>
                    <a:lstStyle/>
                    <a:p>
                      <a:r>
                        <a:rPr lang="en-US" sz="700" kern="0" dirty="0">
                          <a:effectLst/>
                        </a:rPr>
                        <a:t>GPT-4 Basic Model</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700" kern="100" dirty="0">
                          <a:effectLst/>
                        </a:rPr>
                        <a:t>13</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9</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4</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71</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69%</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11,25%</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0,1935</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210917">
                <a:tc>
                  <a:txBody>
                    <a:bodyPr/>
                    <a:lstStyle/>
                    <a:p>
                      <a:r>
                        <a:rPr lang="en-US" sz="700" kern="0" dirty="0">
                          <a:effectLst/>
                        </a:rPr>
                        <a:t>GPT-4 Fine-tuned Model </a:t>
                      </a:r>
                      <a:r>
                        <a:rPr lang="en-US" sz="700" kern="0" dirty="0">
                          <a:solidFill>
                            <a:schemeClr val="bg1">
                              <a:lumMod val="50000"/>
                            </a:schemeClr>
                          </a:solidFill>
                          <a:effectLst/>
                        </a:rPr>
                        <a:t>1st</a:t>
                      </a:r>
                      <a:endParaRPr lang="el-GR" sz="70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700" kern="100" dirty="0">
                          <a:effectLst/>
                        </a:rPr>
                        <a:t>5</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4</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1</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76</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80%</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5%</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0,0941</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r h="210917">
                <a:tc>
                  <a:txBody>
                    <a:bodyPr/>
                    <a:lstStyle/>
                    <a:p>
                      <a:r>
                        <a:rPr lang="en-US" sz="700" kern="0" dirty="0">
                          <a:effectLst/>
                        </a:rPr>
                        <a:t>GPT-4 Fine-tuned Model </a:t>
                      </a:r>
                      <a:r>
                        <a:rPr lang="en-US" sz="700" b="1" i="0" kern="0" dirty="0">
                          <a:solidFill>
                            <a:schemeClr val="bg1">
                              <a:lumMod val="50000"/>
                            </a:schemeClr>
                          </a:solidFill>
                          <a:effectLst/>
                        </a:rPr>
                        <a:t>2nd</a:t>
                      </a:r>
                      <a:endParaRPr lang="el-GR" sz="700" b="1" i="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12</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10</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2</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70</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83%</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12,5%</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0,2173</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778568926"/>
                  </a:ext>
                </a:extLst>
              </a:tr>
              <a:tr h="210917">
                <a:tc>
                  <a:txBody>
                    <a:bodyPr/>
                    <a:lstStyle/>
                    <a:p>
                      <a:r>
                        <a:rPr lang="en-US" sz="700" kern="0" dirty="0">
                          <a:effectLst/>
                        </a:rPr>
                        <a:t>GPT-4 Fine-tuned Model </a:t>
                      </a:r>
                      <a:r>
                        <a:rPr lang="en-US" sz="700" kern="0" dirty="0">
                          <a:solidFill>
                            <a:schemeClr val="bg1">
                              <a:lumMod val="50000"/>
                            </a:schemeClr>
                          </a:solidFill>
                          <a:effectLst/>
                        </a:rPr>
                        <a:t>3rd</a:t>
                      </a:r>
                      <a:endParaRPr lang="el-GR" sz="70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16</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13</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3</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67</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81,25%</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16,25%</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700" kern="100" dirty="0">
                          <a:effectLst/>
                          <a:latin typeface="Aptos" panose="020B0004020202020204" pitchFamily="34" charset="0"/>
                          <a:ea typeface="Aptos" panose="020B0004020202020204" pitchFamily="34" charset="0"/>
                          <a:cs typeface="Hind" panose="02000000000000000000" pitchFamily="2" charset="0"/>
                        </a:rPr>
                        <a:t>0,2708</a:t>
                      </a:r>
                      <a:endParaRPr lang="el-GR" sz="7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1217666839"/>
                  </a:ext>
                </a:extLst>
              </a:tr>
            </a:tbl>
          </a:graphicData>
        </a:graphic>
      </p:graphicFrame>
      <p:graphicFrame>
        <p:nvGraphicFramePr>
          <p:cNvPr id="4" name="Πίνακας 3">
            <a:extLst>
              <a:ext uri="{FF2B5EF4-FFF2-40B4-BE49-F238E27FC236}">
                <a16:creationId xmlns:a16="http://schemas.microsoft.com/office/drawing/2014/main" id="{B8E8F491-8589-8015-67B2-3498A83D374B}"/>
              </a:ext>
            </a:extLst>
          </p:cNvPr>
          <p:cNvGraphicFramePr>
            <a:graphicFrameLocks noGrp="1"/>
          </p:cNvGraphicFramePr>
          <p:nvPr>
            <p:extLst>
              <p:ext uri="{D42A27DB-BD31-4B8C-83A1-F6EECF244321}">
                <p14:modId xmlns:p14="http://schemas.microsoft.com/office/powerpoint/2010/main" val="4049095248"/>
              </p:ext>
            </p:extLst>
          </p:nvPr>
        </p:nvGraphicFramePr>
        <p:xfrm>
          <a:off x="311149" y="2663935"/>
          <a:ext cx="8521702" cy="203454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Obj. properties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GPT-4 Basic Model </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GPT-4 Fine-tuned Model </a:t>
                      </a:r>
                      <a:r>
                        <a:rPr lang="en-US" sz="1100" kern="0" dirty="0">
                          <a:solidFill>
                            <a:schemeClr val="bg1">
                              <a:lumMod val="50000"/>
                            </a:schemeClr>
                          </a:solidFill>
                          <a:effectLst/>
                        </a:rPr>
                        <a:t>1st</a:t>
                      </a:r>
                      <a:endParaRPr lang="el-GR" sz="110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0,0857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r h="190500">
                <a:tc>
                  <a:txBody>
                    <a:bodyPr/>
                    <a:lstStyle/>
                    <a:p>
                      <a:r>
                        <a:rPr lang="en-US" sz="1100" kern="0" dirty="0">
                          <a:effectLst/>
                        </a:rPr>
                        <a:t>GPT-4 Fine-tuned Model </a:t>
                      </a:r>
                      <a:r>
                        <a:rPr lang="en-US" sz="1100" kern="0" dirty="0">
                          <a:solidFill>
                            <a:schemeClr val="bg1">
                              <a:lumMod val="50000"/>
                            </a:schemeClr>
                          </a:solidFill>
                          <a:effectLst/>
                        </a:rPr>
                        <a:t>2nd</a:t>
                      </a:r>
                      <a:endParaRPr lang="el-GR" sz="110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59</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25%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1,66%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0,0312</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3770293532"/>
                  </a:ext>
                </a:extLst>
              </a:tr>
              <a:tr h="190500">
                <a:tc>
                  <a:txBody>
                    <a:bodyPr/>
                    <a:lstStyle/>
                    <a:p>
                      <a:r>
                        <a:rPr lang="en-US" sz="1100" kern="0" dirty="0">
                          <a:effectLst/>
                        </a:rPr>
                        <a:t>GPT-4 Fine-tuned Model </a:t>
                      </a:r>
                      <a:r>
                        <a:rPr lang="en-US" sz="1100" kern="0" dirty="0">
                          <a:solidFill>
                            <a:schemeClr val="bg1">
                              <a:lumMod val="50000"/>
                            </a:schemeClr>
                          </a:solidFill>
                          <a:effectLst/>
                        </a:rPr>
                        <a:t>3rd</a:t>
                      </a:r>
                      <a:endParaRPr lang="el-GR" sz="110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2</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58</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66,6%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3,33%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0,0634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137976668"/>
                  </a:ext>
                </a:extLst>
              </a:tr>
            </a:tbl>
          </a:graphicData>
        </a:graphic>
      </p:graphicFrame>
    </p:spTree>
    <p:extLst>
      <p:ext uri="{BB962C8B-B14F-4D97-AF65-F5344CB8AC3E}">
        <p14:creationId xmlns:p14="http://schemas.microsoft.com/office/powerpoint/2010/main" val="332980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Preparation Workflow</a:t>
            </a:r>
            <a:endParaRPr dirty="0"/>
          </a:p>
        </p:txBody>
      </p:sp>
      <p:sp>
        <p:nvSpPr>
          <p:cNvPr id="277" name="Google Shape;277;p27"/>
          <p:cNvSpPr txBox="1">
            <a:spLocks noGrp="1"/>
          </p:cNvSpPr>
          <p:nvPr>
            <p:ph type="body" idx="1"/>
          </p:nvPr>
        </p:nvSpPr>
        <p:spPr>
          <a:xfrm>
            <a:off x="720000" y="1113200"/>
            <a:ext cx="7704000" cy="3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Selection of Foundational Texts</a:t>
            </a:r>
            <a:endParaRPr dirty="0"/>
          </a:p>
        </p:txBody>
      </p:sp>
      <p:graphicFrame>
        <p:nvGraphicFramePr>
          <p:cNvPr id="278" name="Google Shape;278;p27"/>
          <p:cNvGraphicFramePr/>
          <p:nvPr>
            <p:extLst>
              <p:ext uri="{D42A27DB-BD31-4B8C-83A1-F6EECF244321}">
                <p14:modId xmlns:p14="http://schemas.microsoft.com/office/powerpoint/2010/main" val="1419644019"/>
              </p:ext>
            </p:extLst>
          </p:nvPr>
        </p:nvGraphicFramePr>
        <p:xfrm>
          <a:off x="720000" y="1606663"/>
          <a:ext cx="7704000" cy="1201425"/>
        </p:xfrm>
        <a:graphic>
          <a:graphicData uri="http://schemas.openxmlformats.org/drawingml/2006/table">
            <a:tbl>
              <a:tblPr>
                <a:noFill/>
                <a:tableStyleId>{D777924B-A21A-4A84-8B63-321AAB3128A0}</a:tableStyleId>
              </a:tblPr>
              <a:tblGrid>
                <a:gridCol w="2729370">
                  <a:extLst>
                    <a:ext uri="{9D8B030D-6E8A-4147-A177-3AD203B41FA5}">
                      <a16:colId xmlns:a16="http://schemas.microsoft.com/office/drawing/2014/main" val="20000"/>
                    </a:ext>
                  </a:extLst>
                </a:gridCol>
                <a:gridCol w="4974630">
                  <a:extLst>
                    <a:ext uri="{9D8B030D-6E8A-4147-A177-3AD203B41FA5}">
                      <a16:colId xmlns:a16="http://schemas.microsoft.com/office/drawing/2014/main" val="20001"/>
                    </a:ext>
                  </a:extLst>
                </a:gridCol>
              </a:tblGrid>
              <a:tr h="400475">
                <a:tc>
                  <a:txBody>
                    <a:bodyPr/>
                    <a:lstStyle/>
                    <a:p>
                      <a:pPr marL="0" lvl="0" indent="0" algn="l" rtl="0">
                        <a:spcBef>
                          <a:spcPts val="0"/>
                        </a:spcBef>
                        <a:spcAft>
                          <a:spcPts val="0"/>
                        </a:spcAft>
                        <a:buNone/>
                      </a:pPr>
                      <a:r>
                        <a:rPr lang="en" sz="1100" b="1" u="sng" dirty="0">
                          <a:latin typeface="Hind" panose="02000000000000000000" pitchFamily="2" charset="0"/>
                          <a:cs typeface="Hind" panose="02000000000000000000" pitchFamily="2" charset="0"/>
                        </a:rPr>
                        <a:t>Semantic Web for Working </a:t>
                      </a:r>
                      <a:r>
                        <a:rPr lang="en" sz="1100" b="1" u="sng" dirty="0" err="1">
                          <a:latin typeface="Hind" panose="02000000000000000000" pitchFamily="2" charset="0"/>
                          <a:cs typeface="Hind" panose="02000000000000000000" pitchFamily="2" charset="0"/>
                        </a:rPr>
                        <a:t>Ontologist</a:t>
                      </a:r>
                      <a:endParaRPr sz="1100" b="1" u="sng" dirty="0">
                        <a:solidFill>
                          <a:schemeClr val="dk1"/>
                        </a:solidFill>
                        <a:latin typeface="Hind" panose="02000000000000000000" pitchFamily="2" charset="0"/>
                        <a:ea typeface="Hind"/>
                        <a:cs typeface="Hind" panose="02000000000000000000" pitchFamily="2" charset="0"/>
                        <a:sym typeface="Hind"/>
                      </a:endParaRPr>
                    </a:p>
                  </a:txBody>
                  <a:tcPr marL="91425" marR="91425"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100" dirty="0">
                          <a:latin typeface="Hind" panose="02000000000000000000" pitchFamily="2" charset="0"/>
                          <a:cs typeface="Hind" panose="02000000000000000000" pitchFamily="2" charset="0"/>
                        </a:rPr>
                        <a:t>Dean </a:t>
                      </a:r>
                      <a:r>
                        <a:rPr lang="en" sz="1100" dirty="0" err="1">
                          <a:latin typeface="Hind" panose="02000000000000000000" pitchFamily="2" charset="0"/>
                          <a:cs typeface="Hind" panose="02000000000000000000" pitchFamily="2" charset="0"/>
                        </a:rPr>
                        <a:t>Allemang</a:t>
                      </a:r>
                      <a:r>
                        <a:rPr lang="en" sz="1100" dirty="0">
                          <a:latin typeface="Hind" panose="02000000000000000000" pitchFamily="2" charset="0"/>
                          <a:cs typeface="Hind" panose="02000000000000000000" pitchFamily="2" charset="0"/>
                        </a:rPr>
                        <a:t> &amp; Jim Hendler</a:t>
                      </a:r>
                      <a:endParaRPr sz="1100" dirty="0">
                        <a:solidFill>
                          <a:schemeClr val="dk1"/>
                        </a:solidFill>
                        <a:latin typeface="Hind" panose="02000000000000000000" pitchFamily="2" charset="0"/>
                        <a:ea typeface="Hind"/>
                        <a:cs typeface="Hind" panose="02000000000000000000" pitchFamily="2" charset="0"/>
                        <a:sym typeface="Hind"/>
                      </a:endParaRPr>
                    </a:p>
                  </a:txBody>
                  <a:tcPr marL="91425" marR="91425" marT="0" marB="0" anchor="ctr">
                    <a:lnL w="19050" cap="flat" cmpd="sng">
                      <a:solidFill>
                        <a:schemeClr val="lt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00475">
                <a:tc>
                  <a:txBody>
                    <a:bodyPr/>
                    <a:lstStyle/>
                    <a:p>
                      <a:pPr marL="0" lvl="0" indent="0" algn="l" rtl="0">
                        <a:spcBef>
                          <a:spcPts val="0"/>
                        </a:spcBef>
                        <a:spcAft>
                          <a:spcPts val="0"/>
                        </a:spcAft>
                        <a:buNone/>
                      </a:pPr>
                      <a:r>
                        <a:rPr lang="en" sz="1100" b="1" u="sng" dirty="0">
                          <a:latin typeface="Hind" panose="02000000000000000000" pitchFamily="2" charset="0"/>
                          <a:cs typeface="Hind" panose="02000000000000000000" pitchFamily="2" charset="0"/>
                        </a:rPr>
                        <a:t>A Semantic Web Primer</a:t>
                      </a:r>
                      <a:endParaRPr sz="1100" b="1" u="sng" dirty="0">
                        <a:solidFill>
                          <a:schemeClr val="dk1"/>
                        </a:solidFill>
                        <a:latin typeface="Hind" panose="02000000000000000000" pitchFamily="2" charset="0"/>
                        <a:ea typeface="Hind"/>
                        <a:cs typeface="Hind" panose="02000000000000000000" pitchFamily="2" charset="0"/>
                        <a:sym typeface="Hind"/>
                      </a:endParaRPr>
                    </a:p>
                  </a:txBody>
                  <a:tcPr marL="91425" marR="91425"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r>
                        <a:rPr lang="en" sz="1100" dirty="0">
                          <a:latin typeface="Hind" panose="02000000000000000000" pitchFamily="2" charset="0"/>
                          <a:cs typeface="Hind" panose="02000000000000000000" pitchFamily="2" charset="0"/>
                        </a:rPr>
                        <a:t>Grigoris Antoniou, Paul </a:t>
                      </a:r>
                      <a:r>
                        <a:rPr lang="en" sz="1100" dirty="0" err="1">
                          <a:latin typeface="Hind" panose="02000000000000000000" pitchFamily="2" charset="0"/>
                          <a:cs typeface="Hind" panose="02000000000000000000" pitchFamily="2" charset="0"/>
                        </a:rPr>
                        <a:t>Groth</a:t>
                      </a:r>
                      <a:r>
                        <a:rPr lang="en" sz="1100" dirty="0">
                          <a:latin typeface="Hind" panose="02000000000000000000" pitchFamily="2" charset="0"/>
                          <a:cs typeface="Hind" panose="02000000000000000000" pitchFamily="2" charset="0"/>
                        </a:rPr>
                        <a:t>, Frank Van </a:t>
                      </a:r>
                      <a:r>
                        <a:rPr lang="en" sz="1100" dirty="0" err="1">
                          <a:latin typeface="Hind" panose="02000000000000000000" pitchFamily="2" charset="0"/>
                          <a:cs typeface="Hind" panose="02000000000000000000" pitchFamily="2" charset="0"/>
                        </a:rPr>
                        <a:t>Harmelen</a:t>
                      </a:r>
                      <a:r>
                        <a:rPr lang="en" sz="1100" dirty="0">
                          <a:latin typeface="Hind" panose="02000000000000000000" pitchFamily="2" charset="0"/>
                          <a:cs typeface="Hind" panose="02000000000000000000" pitchFamily="2" charset="0"/>
                        </a:rPr>
                        <a:t>, &amp; Rinke Hoekstra.</a:t>
                      </a:r>
                      <a:endParaRPr sz="1100" dirty="0">
                        <a:solidFill>
                          <a:schemeClr val="dk1"/>
                        </a:solidFill>
                        <a:latin typeface="Hind" panose="02000000000000000000" pitchFamily="2" charset="0"/>
                        <a:ea typeface="Hind"/>
                        <a:cs typeface="Hind" panose="02000000000000000000" pitchFamily="2" charset="0"/>
                        <a:sym typeface="Hind"/>
                      </a:endParaRPr>
                    </a:p>
                  </a:txBody>
                  <a:tcPr marL="91425" marR="91425" marT="0" marB="0" anchor="ctr">
                    <a:lnL w="19050" cap="flat" cmpd="sng">
                      <a:solidFill>
                        <a:schemeClr val="lt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00475">
                <a:tc>
                  <a:txBody>
                    <a:bodyPr/>
                    <a:lstStyle/>
                    <a:p>
                      <a:pPr marL="0" lvl="0" indent="0" algn="l" rtl="0">
                        <a:spcBef>
                          <a:spcPts val="0"/>
                        </a:spcBef>
                        <a:spcAft>
                          <a:spcPts val="0"/>
                        </a:spcAft>
                        <a:buNone/>
                      </a:pPr>
                      <a:r>
                        <a:rPr lang="en" sz="1100" b="1" u="sng" dirty="0">
                          <a:latin typeface="Hind" panose="02000000000000000000" pitchFamily="2" charset="0"/>
                          <a:cs typeface="Hind" panose="02000000000000000000" pitchFamily="2" charset="0"/>
                        </a:rPr>
                        <a:t>An Introduction to Ontology Engineering</a:t>
                      </a:r>
                      <a:endParaRPr sz="1100" b="1" u="sng" dirty="0">
                        <a:solidFill>
                          <a:schemeClr val="dk1"/>
                        </a:solidFill>
                        <a:latin typeface="Hind" panose="02000000000000000000" pitchFamily="2" charset="0"/>
                        <a:ea typeface="Hind"/>
                        <a:cs typeface="Hind" panose="02000000000000000000" pitchFamily="2" charset="0"/>
                        <a:sym typeface="Hind"/>
                      </a:endParaRPr>
                    </a:p>
                  </a:txBody>
                  <a:tcPr marL="91425" marR="91425" marT="0" marB="0"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100" dirty="0">
                          <a:latin typeface="Hind" panose="02000000000000000000" pitchFamily="2" charset="0"/>
                          <a:cs typeface="Hind" panose="02000000000000000000" pitchFamily="2" charset="0"/>
                        </a:rPr>
                        <a:t>Maria Keet</a:t>
                      </a:r>
                      <a:endParaRPr sz="1100" dirty="0">
                        <a:solidFill>
                          <a:schemeClr val="dk1"/>
                        </a:solidFill>
                        <a:latin typeface="Hind" panose="02000000000000000000" pitchFamily="2" charset="0"/>
                        <a:ea typeface="Hind"/>
                        <a:cs typeface="Hind" panose="02000000000000000000" pitchFamily="2" charset="0"/>
                        <a:sym typeface="Hind"/>
                      </a:endParaRPr>
                    </a:p>
                  </a:txBody>
                  <a:tcPr marL="91425" marR="91425" marT="0" marB="0" anchor="ctr">
                    <a:lnL w="19050" cap="flat" cmpd="sng">
                      <a:solidFill>
                        <a:schemeClr val="lt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80" name="Google Shape;280;p27"/>
          <p:cNvSpPr txBox="1"/>
          <p:nvPr/>
        </p:nvSpPr>
        <p:spPr>
          <a:xfrm>
            <a:off x="1226745" y="3137794"/>
            <a:ext cx="6690510" cy="461700"/>
          </a:xfrm>
          <a:prstGeom prst="rect">
            <a:avLst/>
          </a:prstGeom>
          <a:noFill/>
          <a:ln>
            <a:noFill/>
          </a:ln>
        </p:spPr>
        <p:txBody>
          <a:bodyPr spcFirstLastPara="1" wrap="square" lIns="91425" tIns="91425" rIns="91425" bIns="91425" anchor="t" anchorCtr="0">
            <a:noAutofit/>
          </a:bodyPr>
          <a:lstStyle/>
          <a:p>
            <a:pPr marL="457200" lvl="1"/>
            <a:r>
              <a:rPr lang="en" sz="1050" i="1" dirty="0">
                <a:latin typeface="Hind" panose="02000000000000000000" pitchFamily="2" charset="0"/>
                <a:cs typeface="Hind" panose="02000000000000000000" pitchFamily="2" charset="0"/>
              </a:rPr>
              <a:t>These texts comprehensively cover ontology engineering concepts and methodologies.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14656-6752-AEFB-7A73-EBDD12F991BB}"/>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F3CB1F5B-F3BE-7009-5D4B-FB1A0284ED0D}"/>
              </a:ext>
            </a:extLst>
          </p:cNvPr>
          <p:cNvSpPr>
            <a:spLocks noGrp="1"/>
          </p:cNvSpPr>
          <p:nvPr>
            <p:ph type="title"/>
          </p:nvPr>
        </p:nvSpPr>
        <p:spPr/>
        <p:txBody>
          <a:bodyPr/>
          <a:lstStyle/>
          <a:p>
            <a:r>
              <a:rPr lang="en-US" dirty="0"/>
              <a:t>Comparison (Mistral)</a:t>
            </a:r>
            <a:endParaRPr lang="el-GR" dirty="0"/>
          </a:p>
        </p:txBody>
      </p:sp>
      <p:graphicFrame>
        <p:nvGraphicFramePr>
          <p:cNvPr id="3" name="Πίνακας 2">
            <a:extLst>
              <a:ext uri="{FF2B5EF4-FFF2-40B4-BE49-F238E27FC236}">
                <a16:creationId xmlns:a16="http://schemas.microsoft.com/office/drawing/2014/main" id="{3126E9CC-EA21-8DDD-7D0C-3ED3FFFEED17}"/>
              </a:ext>
            </a:extLst>
          </p:cNvPr>
          <p:cNvGraphicFramePr>
            <a:graphicFrameLocks noGrp="1"/>
          </p:cNvGraphicFramePr>
          <p:nvPr>
            <p:extLst>
              <p:ext uri="{D42A27DB-BD31-4B8C-83A1-F6EECF244321}">
                <p14:modId xmlns:p14="http://schemas.microsoft.com/office/powerpoint/2010/main" val="2060321556"/>
              </p:ext>
            </p:extLst>
          </p:nvPr>
        </p:nvGraphicFramePr>
        <p:xfrm>
          <a:off x="311149" y="1025567"/>
          <a:ext cx="8521702" cy="186690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Classes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80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Mistral Basic Model</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19</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68,4%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15,25%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0,2626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Mistral Fine-tuned Model </a:t>
                      </a:r>
                      <a:r>
                        <a:rPr lang="en-US" sz="1100" kern="0" dirty="0">
                          <a:solidFill>
                            <a:schemeClr val="bg1">
                              <a:lumMod val="50000"/>
                            </a:schemeClr>
                          </a:solidFill>
                          <a:effectLst/>
                        </a:rPr>
                        <a:t>1st</a:t>
                      </a:r>
                      <a:endParaRPr lang="el-GR" sz="110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21</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18</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14,2%</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3,75%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0,0594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r h="190500">
                <a:tc>
                  <a:txBody>
                    <a:bodyPr/>
                    <a:lstStyle/>
                    <a:p>
                      <a:r>
                        <a:rPr lang="en-US" sz="1100" kern="0" dirty="0">
                          <a:effectLst/>
                        </a:rPr>
                        <a:t>Mistral Fine-tuned Model </a:t>
                      </a:r>
                      <a:r>
                        <a:rPr lang="en-US" sz="1100" b="1" i="0" kern="0" dirty="0">
                          <a:solidFill>
                            <a:schemeClr val="bg1">
                              <a:lumMod val="50000"/>
                            </a:schemeClr>
                          </a:solidFill>
                          <a:effectLst/>
                        </a:rPr>
                        <a:t>2nd</a:t>
                      </a:r>
                      <a:endParaRPr lang="el-GR" sz="1100" b="1" i="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12</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7,5%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0,1304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778568926"/>
                  </a:ext>
                </a:extLst>
              </a:tr>
              <a:tr h="190500">
                <a:tc>
                  <a:txBody>
                    <a:bodyPr/>
                    <a:lstStyle/>
                    <a:p>
                      <a:r>
                        <a:rPr lang="en-US" sz="1100" kern="0" dirty="0">
                          <a:effectLst/>
                        </a:rPr>
                        <a:t>Mistral Fine-tuned Model </a:t>
                      </a:r>
                      <a:r>
                        <a:rPr lang="en-US" sz="1100" kern="0" dirty="0">
                          <a:solidFill>
                            <a:schemeClr val="bg1">
                              <a:lumMod val="50000"/>
                            </a:schemeClr>
                          </a:solidFill>
                          <a:effectLst/>
                        </a:rPr>
                        <a:t>3rd</a:t>
                      </a:r>
                      <a:endParaRPr lang="el-GR" sz="110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1217666839"/>
                  </a:ext>
                </a:extLst>
              </a:tr>
            </a:tbl>
          </a:graphicData>
        </a:graphic>
      </p:graphicFrame>
      <p:graphicFrame>
        <p:nvGraphicFramePr>
          <p:cNvPr id="4" name="Πίνακας 3">
            <a:extLst>
              <a:ext uri="{FF2B5EF4-FFF2-40B4-BE49-F238E27FC236}">
                <a16:creationId xmlns:a16="http://schemas.microsoft.com/office/drawing/2014/main" id="{88F0AD66-DAA7-48B1-3600-71A669DD85A3}"/>
              </a:ext>
            </a:extLst>
          </p:cNvPr>
          <p:cNvGraphicFramePr>
            <a:graphicFrameLocks noGrp="1"/>
          </p:cNvGraphicFramePr>
          <p:nvPr>
            <p:extLst>
              <p:ext uri="{D42A27DB-BD31-4B8C-83A1-F6EECF244321}">
                <p14:modId xmlns:p14="http://schemas.microsoft.com/office/powerpoint/2010/main" val="37296934"/>
              </p:ext>
            </p:extLst>
          </p:nvPr>
        </p:nvGraphicFramePr>
        <p:xfrm>
          <a:off x="311149" y="3025457"/>
          <a:ext cx="8521702" cy="2034540"/>
        </p:xfrm>
        <a:graphic>
          <a:graphicData uri="http://schemas.openxmlformats.org/drawingml/2006/table">
            <a:tbl>
              <a:tblPr firstRow="1" firstCol="1" bandRow="1">
                <a:tableStyleId>{793D81CF-94F2-401A-BA57-92F5A7B2D0C5}</a:tableStyleId>
              </a:tblPr>
              <a:tblGrid>
                <a:gridCol w="1380515">
                  <a:extLst>
                    <a:ext uri="{9D8B030D-6E8A-4147-A177-3AD203B41FA5}">
                      <a16:colId xmlns:a16="http://schemas.microsoft.com/office/drawing/2014/main" val="3997296881"/>
                    </a:ext>
                  </a:extLst>
                </a:gridCol>
                <a:gridCol w="1020900">
                  <a:extLst>
                    <a:ext uri="{9D8B030D-6E8A-4147-A177-3AD203B41FA5}">
                      <a16:colId xmlns:a16="http://schemas.microsoft.com/office/drawing/2014/main" val="1911083056"/>
                    </a:ext>
                  </a:extLst>
                </a:gridCol>
                <a:gridCol w="1020900">
                  <a:extLst>
                    <a:ext uri="{9D8B030D-6E8A-4147-A177-3AD203B41FA5}">
                      <a16:colId xmlns:a16="http://schemas.microsoft.com/office/drawing/2014/main" val="2501479086"/>
                    </a:ext>
                  </a:extLst>
                </a:gridCol>
                <a:gridCol w="1020900">
                  <a:extLst>
                    <a:ext uri="{9D8B030D-6E8A-4147-A177-3AD203B41FA5}">
                      <a16:colId xmlns:a16="http://schemas.microsoft.com/office/drawing/2014/main" val="3745184342"/>
                    </a:ext>
                  </a:extLst>
                </a:gridCol>
                <a:gridCol w="1020900">
                  <a:extLst>
                    <a:ext uri="{9D8B030D-6E8A-4147-A177-3AD203B41FA5}">
                      <a16:colId xmlns:a16="http://schemas.microsoft.com/office/drawing/2014/main" val="2575175134"/>
                    </a:ext>
                  </a:extLst>
                </a:gridCol>
                <a:gridCol w="1020900">
                  <a:extLst>
                    <a:ext uri="{9D8B030D-6E8A-4147-A177-3AD203B41FA5}">
                      <a16:colId xmlns:a16="http://schemas.microsoft.com/office/drawing/2014/main" val="1804676827"/>
                    </a:ext>
                  </a:extLst>
                </a:gridCol>
                <a:gridCol w="1020900">
                  <a:extLst>
                    <a:ext uri="{9D8B030D-6E8A-4147-A177-3AD203B41FA5}">
                      <a16:colId xmlns:a16="http://schemas.microsoft.com/office/drawing/2014/main" val="3490584485"/>
                    </a:ext>
                  </a:extLst>
                </a:gridCol>
                <a:gridCol w="1015787">
                  <a:extLst>
                    <a:ext uri="{9D8B030D-6E8A-4147-A177-3AD203B41FA5}">
                      <a16:colId xmlns:a16="http://schemas.microsoft.com/office/drawing/2014/main" val="2376236352"/>
                    </a:ext>
                  </a:extLst>
                </a:gridCol>
              </a:tblGrid>
              <a:tr h="228600">
                <a:tc>
                  <a:txBody>
                    <a:bodyPr/>
                    <a:lstStyle/>
                    <a:p>
                      <a:pPr algn="ctr"/>
                      <a:r>
                        <a:rPr lang="el-GR" sz="1100" b="1" kern="0" dirty="0">
                          <a:effectLst/>
                        </a:rPr>
                        <a:t>METHOD</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Number of </a:t>
                      </a:r>
                      <a:r>
                        <a:rPr lang="en-US" sz="1100" b="1" kern="0" dirty="0">
                          <a:effectLst/>
                        </a:rPr>
                        <a:t>Obj. properties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True</a:t>
                      </a:r>
                      <a:r>
                        <a:rPr lang="el-GR" sz="1100" b="1" kern="0" dirty="0">
                          <a:effectLst/>
                        </a:rPr>
                        <a:t> </a:t>
                      </a:r>
                      <a:r>
                        <a:rPr lang="el-GR" sz="1100" b="1" kern="0" dirty="0" err="1">
                          <a:effectLst/>
                        </a:rPr>
                        <a:t>Positive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Positives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err="1">
                          <a:effectLst/>
                        </a:rPr>
                        <a:t>False</a:t>
                      </a:r>
                      <a:r>
                        <a:rPr lang="el-GR" sz="1100" b="1" kern="0" dirty="0">
                          <a:effectLst/>
                        </a:rPr>
                        <a:t> </a:t>
                      </a:r>
                      <a:r>
                        <a:rPr lang="el-GR" sz="1100" b="1" kern="0" dirty="0" err="1">
                          <a:effectLst/>
                        </a:rPr>
                        <a:t>negatives</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PRECISION</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RECALL</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l-GR" sz="1100" b="1" kern="0" dirty="0">
                          <a:effectLst/>
                        </a:rPr>
                        <a:t>F-1 SCORE</a:t>
                      </a:r>
                      <a:endParaRPr lang="el-GR" sz="1100" b="1"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92357167"/>
                  </a:ext>
                </a:extLst>
              </a:tr>
              <a:tr h="190500">
                <a:tc>
                  <a:txBody>
                    <a:bodyPr/>
                    <a:lstStyle/>
                    <a:p>
                      <a:r>
                        <a:rPr lang="en-US" sz="1100" kern="0" dirty="0">
                          <a:effectLst/>
                        </a:rPr>
                        <a:t>Reference</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0" dirty="0">
                          <a:effectLst/>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dirty="0">
                        <a:effectLst/>
                        <a:latin typeface="Aptos" panose="020B0004020202020204" pitchFamily="34" charset="0"/>
                        <a:cs typeface="Hind" panose="02000000000000000000" pitchFamily="2" charset="0"/>
                      </a:endParaRPr>
                    </a:p>
                  </a:txBody>
                  <a:tcPr marL="68580" marR="68580" marT="0" marB="0" anchor="ctr"/>
                </a:tc>
                <a:tc>
                  <a:txBody>
                    <a:bodyPr/>
                    <a:lstStyle/>
                    <a:p>
                      <a:endParaRPr lang="el-GR" sz="1100" kern="100">
                        <a:effectLst/>
                        <a:latin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2349297925"/>
                  </a:ext>
                </a:extLst>
              </a:tr>
              <a:tr h="190500">
                <a:tc>
                  <a:txBody>
                    <a:bodyPr/>
                    <a:lstStyle/>
                    <a:p>
                      <a:r>
                        <a:rPr lang="en-US" sz="1100" kern="0" dirty="0">
                          <a:effectLst/>
                        </a:rPr>
                        <a:t>Mistral Basic Model </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17</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13</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56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23,5%</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6,66%</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0,1038</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843433215"/>
                  </a:ext>
                </a:extLst>
              </a:tr>
              <a:tr h="190500">
                <a:tc>
                  <a:txBody>
                    <a:bodyPr/>
                    <a:lstStyle/>
                    <a:p>
                      <a:r>
                        <a:rPr lang="en-US" sz="1100" kern="0" dirty="0">
                          <a:effectLst/>
                        </a:rPr>
                        <a:t>Mistral Fine-tuned Model </a:t>
                      </a:r>
                      <a:r>
                        <a:rPr lang="en-US" sz="1100" kern="0" dirty="0">
                          <a:solidFill>
                            <a:schemeClr val="bg1">
                              <a:lumMod val="50000"/>
                            </a:schemeClr>
                          </a:solidFill>
                          <a:effectLst/>
                        </a:rPr>
                        <a:t>1st</a:t>
                      </a:r>
                      <a:endParaRPr lang="el-GR" sz="110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4</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60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288304727"/>
                  </a:ext>
                </a:extLst>
              </a:tr>
              <a:tr h="190500">
                <a:tc>
                  <a:txBody>
                    <a:bodyPr/>
                    <a:lstStyle/>
                    <a:p>
                      <a:r>
                        <a:rPr lang="en-US" sz="1100" kern="0" dirty="0">
                          <a:effectLst/>
                        </a:rPr>
                        <a:t>Mistral Fine-tuned Model </a:t>
                      </a:r>
                      <a:r>
                        <a:rPr lang="en-US" sz="1100" kern="0" dirty="0">
                          <a:solidFill>
                            <a:schemeClr val="bg1">
                              <a:lumMod val="50000"/>
                            </a:schemeClr>
                          </a:solidFill>
                          <a:effectLst/>
                        </a:rPr>
                        <a:t>2nd</a:t>
                      </a:r>
                      <a:endParaRPr lang="el-GR" sz="110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3770293532"/>
                  </a:ext>
                </a:extLst>
              </a:tr>
              <a:tr h="190500">
                <a:tc>
                  <a:txBody>
                    <a:bodyPr/>
                    <a:lstStyle/>
                    <a:p>
                      <a:r>
                        <a:rPr lang="en-US" sz="1100" kern="0" dirty="0">
                          <a:effectLst/>
                        </a:rPr>
                        <a:t>Mistral Fine-tuned Model </a:t>
                      </a:r>
                      <a:r>
                        <a:rPr lang="en-US" sz="1100" kern="0" dirty="0">
                          <a:solidFill>
                            <a:schemeClr val="bg1">
                              <a:lumMod val="50000"/>
                            </a:schemeClr>
                          </a:solidFill>
                          <a:effectLst/>
                        </a:rPr>
                        <a:t>3rd</a:t>
                      </a:r>
                      <a:endParaRPr lang="el-GR" sz="1100" kern="100" dirty="0">
                        <a:solidFill>
                          <a:schemeClr val="bg1">
                            <a:lumMod val="50000"/>
                          </a:schemeClr>
                        </a:solidFill>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b"/>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tc>
                  <a:txBody>
                    <a:bodyPr/>
                    <a:lstStyle/>
                    <a:p>
                      <a:pPr algn="ctr"/>
                      <a:r>
                        <a:rPr lang="en-US" sz="1100" kern="100" dirty="0">
                          <a:effectLst/>
                          <a:latin typeface="Aptos" panose="020B0004020202020204" pitchFamily="34" charset="0"/>
                          <a:ea typeface="Aptos" panose="020B0004020202020204" pitchFamily="34" charset="0"/>
                          <a:cs typeface="Hind" panose="02000000000000000000" pitchFamily="2" charset="0"/>
                        </a:rPr>
                        <a:t>0</a:t>
                      </a:r>
                      <a:endParaRPr lang="el-GR" sz="1100" kern="100" dirty="0">
                        <a:effectLst/>
                        <a:latin typeface="Aptos" panose="020B0004020202020204" pitchFamily="34" charset="0"/>
                        <a:ea typeface="Aptos" panose="020B0004020202020204" pitchFamily="34" charset="0"/>
                        <a:cs typeface="Hind" panose="02000000000000000000" pitchFamily="2" charset="0"/>
                      </a:endParaRPr>
                    </a:p>
                  </a:txBody>
                  <a:tcPr marL="68580" marR="68580" marT="0" marB="0" anchor="ctr"/>
                </a:tc>
                <a:extLst>
                  <a:ext uri="{0D108BD9-81ED-4DB2-BD59-A6C34878D82A}">
                    <a16:rowId xmlns:a16="http://schemas.microsoft.com/office/drawing/2014/main" val="4137976668"/>
                  </a:ext>
                </a:extLst>
              </a:tr>
            </a:tbl>
          </a:graphicData>
        </a:graphic>
      </p:graphicFrame>
    </p:spTree>
    <p:extLst>
      <p:ext uri="{BB962C8B-B14F-4D97-AF65-F5344CB8AC3E}">
        <p14:creationId xmlns:p14="http://schemas.microsoft.com/office/powerpoint/2010/main" val="3559287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07F3D7D-3B5B-DDDC-8EA9-442E9B180FC5}"/>
              </a:ext>
            </a:extLst>
          </p:cNvPr>
          <p:cNvSpPr>
            <a:spLocks noGrp="1"/>
          </p:cNvSpPr>
          <p:nvPr>
            <p:ph type="title"/>
          </p:nvPr>
        </p:nvSpPr>
        <p:spPr/>
        <p:txBody>
          <a:bodyPr/>
          <a:lstStyle/>
          <a:p>
            <a:r>
              <a:rPr lang="en-US" dirty="0"/>
              <a:t>Results-Notes-Observations</a:t>
            </a:r>
            <a:endParaRPr lang="el-GR" dirty="0"/>
          </a:p>
        </p:txBody>
      </p:sp>
      <p:sp>
        <p:nvSpPr>
          <p:cNvPr id="3" name="Ορθογώνιο 2">
            <a:extLst>
              <a:ext uri="{FF2B5EF4-FFF2-40B4-BE49-F238E27FC236}">
                <a16:creationId xmlns:a16="http://schemas.microsoft.com/office/drawing/2014/main" id="{5F6389E6-C707-7020-2C08-78F9274DA8BC}"/>
              </a:ext>
            </a:extLst>
          </p:cNvPr>
          <p:cNvSpPr/>
          <p:nvPr/>
        </p:nvSpPr>
        <p:spPr>
          <a:xfrm>
            <a:off x="664341" y="1137038"/>
            <a:ext cx="7517551" cy="37848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sz="1200" b="1" u="sng" dirty="0">
                <a:solidFill>
                  <a:schemeClr val="tx1">
                    <a:lumMod val="50000"/>
                  </a:schemeClr>
                </a:solidFill>
                <a:latin typeface="Trebuchet MS" panose="020B0703020202090204" pitchFamily="34" charset="0"/>
                <a:cs typeface="Hind" panose="02000000000000000000" pitchFamily="2" charset="0"/>
              </a:rPr>
              <a:t>GPT4 much better performance </a:t>
            </a:r>
            <a:r>
              <a:rPr lang="en-US" sz="1200" dirty="0">
                <a:solidFill>
                  <a:schemeClr val="tx1">
                    <a:lumMod val="50000"/>
                  </a:schemeClr>
                </a:solidFill>
                <a:latin typeface="Trebuchet MS" panose="020B0703020202090204" pitchFamily="34" charset="0"/>
                <a:cs typeface="Hind" panose="02000000000000000000" pitchFamily="2" charset="0"/>
              </a:rPr>
              <a:t>than Mistral in terms of the generated ontologies</a:t>
            </a:r>
          </a:p>
          <a:p>
            <a:pPr marL="285750" indent="-285750">
              <a:lnSpc>
                <a:spcPct val="150000"/>
              </a:lnSpc>
              <a:buFont typeface="Arial" panose="020B0604020202020204" pitchFamily="34" charset="0"/>
              <a:buChar char="•"/>
            </a:pPr>
            <a:r>
              <a:rPr lang="en-US" sz="1200" b="1" u="sng" dirty="0">
                <a:solidFill>
                  <a:schemeClr val="tx1">
                    <a:lumMod val="50000"/>
                  </a:schemeClr>
                </a:solidFill>
                <a:latin typeface="Trebuchet MS" panose="020B0703020202090204" pitchFamily="34" charset="0"/>
                <a:cs typeface="Hind" panose="02000000000000000000" pitchFamily="2" charset="0"/>
              </a:rPr>
              <a:t>Mistral much cheaper </a:t>
            </a:r>
            <a:r>
              <a:rPr lang="en-US" sz="1200" dirty="0">
                <a:solidFill>
                  <a:schemeClr val="tx1">
                    <a:lumMod val="50000"/>
                  </a:schemeClr>
                </a:solidFill>
                <a:latin typeface="Trebuchet MS" panose="020B0703020202090204" pitchFamily="34" charset="0"/>
                <a:cs typeface="Hind" panose="02000000000000000000" pitchFamily="2" charset="0"/>
              </a:rPr>
              <a:t>and </a:t>
            </a:r>
            <a:r>
              <a:rPr lang="en-US" sz="1200" b="1" u="sng" dirty="0">
                <a:solidFill>
                  <a:schemeClr val="tx1">
                    <a:lumMod val="50000"/>
                  </a:schemeClr>
                </a:solidFill>
                <a:latin typeface="Trebuchet MS" panose="020B0703020202090204" pitchFamily="34" charset="0"/>
                <a:cs typeface="Hind" panose="02000000000000000000" pitchFamily="2" charset="0"/>
              </a:rPr>
              <a:t>faster</a:t>
            </a:r>
            <a:r>
              <a:rPr lang="en-US" sz="1200" dirty="0">
                <a:solidFill>
                  <a:schemeClr val="tx1">
                    <a:lumMod val="50000"/>
                  </a:schemeClr>
                </a:solidFill>
                <a:latin typeface="Trebuchet MS" panose="020B0703020202090204" pitchFamily="34" charset="0"/>
                <a:cs typeface="Hind" panose="02000000000000000000" pitchFamily="2" charset="0"/>
              </a:rPr>
              <a:t> than GPT4 (GPT4 needed 1 hour to fine-tune the model while Mistral only 4-5 minutes)</a:t>
            </a:r>
          </a:p>
          <a:p>
            <a:pPr marL="285750" indent="-285750">
              <a:lnSpc>
                <a:spcPct val="150000"/>
              </a:lnSpc>
              <a:buFont typeface="Arial" panose="020B0604020202020204" pitchFamily="34" charset="0"/>
              <a:buChar char="•"/>
            </a:pPr>
            <a:r>
              <a:rPr lang="en-US" sz="1200" b="1" u="sng" dirty="0">
                <a:solidFill>
                  <a:schemeClr val="tx1">
                    <a:lumMod val="50000"/>
                  </a:schemeClr>
                </a:solidFill>
                <a:latin typeface="Trebuchet MS" panose="020B0703020202090204" pitchFamily="34" charset="0"/>
                <a:cs typeface="Hind" panose="02000000000000000000" pitchFamily="2" charset="0"/>
              </a:rPr>
              <a:t>Poor performance </a:t>
            </a:r>
            <a:r>
              <a:rPr lang="en-US" sz="1200" dirty="0">
                <a:solidFill>
                  <a:schemeClr val="tx1">
                    <a:lumMod val="50000"/>
                  </a:schemeClr>
                </a:solidFill>
                <a:latin typeface="Trebuchet MS" panose="020B0703020202090204" pitchFamily="34" charset="0"/>
                <a:cs typeface="Hind" panose="02000000000000000000" pitchFamily="2" charset="0"/>
              </a:rPr>
              <a:t>from </a:t>
            </a:r>
            <a:r>
              <a:rPr lang="en-US" sz="1200" b="1" u="sng" dirty="0">
                <a:solidFill>
                  <a:schemeClr val="tx1">
                    <a:lumMod val="50000"/>
                  </a:schemeClr>
                </a:solidFill>
                <a:latin typeface="Trebuchet MS" panose="020B0703020202090204" pitchFamily="34" charset="0"/>
                <a:cs typeface="Hind" panose="02000000000000000000" pitchFamily="2" charset="0"/>
              </a:rPr>
              <a:t>both of them in general (very low F-1 Score)</a:t>
            </a:r>
          </a:p>
          <a:p>
            <a:pPr marL="285750" indent="-285750">
              <a:lnSpc>
                <a:spcPct val="150000"/>
              </a:lnSpc>
              <a:buFont typeface="Arial" panose="020B0604020202020204" pitchFamily="34" charset="0"/>
              <a:buChar char="•"/>
            </a:pPr>
            <a:r>
              <a:rPr lang="en-US" sz="1200" b="1" u="sng" dirty="0">
                <a:solidFill>
                  <a:schemeClr val="tx1">
                    <a:lumMod val="50000"/>
                  </a:schemeClr>
                </a:solidFill>
                <a:latin typeface="Trebuchet MS" panose="020B0703020202090204" pitchFamily="34" charset="0"/>
                <a:cs typeface="Hind" panose="02000000000000000000" pitchFamily="2" charset="0"/>
              </a:rPr>
              <a:t>Mistral failed </a:t>
            </a:r>
            <a:r>
              <a:rPr lang="en-US" sz="1200" dirty="0">
                <a:solidFill>
                  <a:schemeClr val="tx1">
                    <a:lumMod val="50000"/>
                  </a:schemeClr>
                </a:solidFill>
                <a:latin typeface="Trebuchet MS" panose="020B0703020202090204" pitchFamily="34" charset="0"/>
                <a:cs typeface="Hind" panose="02000000000000000000" pitchFamily="2" charset="0"/>
              </a:rPr>
              <a:t>completely </a:t>
            </a:r>
            <a:r>
              <a:rPr lang="en-US" sz="1200" b="1" u="sng" dirty="0">
                <a:solidFill>
                  <a:schemeClr val="tx1">
                    <a:lumMod val="50000"/>
                  </a:schemeClr>
                </a:solidFill>
                <a:latin typeface="Trebuchet MS" panose="020B0703020202090204" pitchFamily="34" charset="0"/>
                <a:cs typeface="Hind" panose="02000000000000000000" pitchFamily="2" charset="0"/>
              </a:rPr>
              <a:t>on the third dataset </a:t>
            </a:r>
            <a:r>
              <a:rPr lang="en-US" sz="1200" dirty="0">
                <a:solidFill>
                  <a:schemeClr val="tx1">
                    <a:lumMod val="50000"/>
                  </a:schemeClr>
                </a:solidFill>
                <a:latin typeface="Trebuchet MS" panose="020B0703020202090204" pitchFamily="34" charset="0"/>
                <a:cs typeface="Hind" panose="02000000000000000000" pitchFamily="2" charset="0"/>
              </a:rPr>
              <a:t>fine-tuning, generated content without any known ontology syntax</a:t>
            </a:r>
          </a:p>
          <a:p>
            <a:pPr marL="285750" indent="-285750">
              <a:lnSpc>
                <a:spcPct val="150000"/>
              </a:lnSpc>
              <a:buFont typeface="Arial" panose="020B0604020202020204" pitchFamily="34" charset="0"/>
              <a:buChar char="•"/>
            </a:pPr>
            <a:r>
              <a:rPr lang="en-US" sz="1200" dirty="0">
                <a:solidFill>
                  <a:schemeClr val="tx1">
                    <a:lumMod val="50000"/>
                  </a:schemeClr>
                </a:solidFill>
                <a:latin typeface="Trebuchet MS" panose="020B0703020202090204" pitchFamily="34" charset="0"/>
                <a:cs typeface="Hind" panose="02000000000000000000" pitchFamily="2" charset="0"/>
              </a:rPr>
              <a:t>It seems that </a:t>
            </a:r>
            <a:r>
              <a:rPr lang="en-US" sz="1200" b="1" u="sng" dirty="0">
                <a:solidFill>
                  <a:schemeClr val="tx1">
                    <a:lumMod val="50000"/>
                  </a:schemeClr>
                </a:solidFill>
                <a:latin typeface="Trebuchet MS" panose="020B0703020202090204" pitchFamily="34" charset="0"/>
                <a:cs typeface="Hind" panose="02000000000000000000" pitchFamily="2" charset="0"/>
              </a:rPr>
              <a:t>both understood the ontology engineering project </a:t>
            </a:r>
            <a:r>
              <a:rPr lang="en-US" sz="1200" dirty="0">
                <a:solidFill>
                  <a:schemeClr val="tx1">
                    <a:lumMod val="50000"/>
                  </a:schemeClr>
                </a:solidFill>
                <a:highlight>
                  <a:srgbClr val="FF0000"/>
                </a:highlight>
                <a:latin typeface="Trebuchet MS" panose="020B0703020202090204" pitchFamily="34" charset="0"/>
                <a:cs typeface="Hind" panose="02000000000000000000" pitchFamily="2" charset="0"/>
              </a:rPr>
              <a:t>but</a:t>
            </a:r>
            <a:r>
              <a:rPr lang="en-US" sz="1200" dirty="0">
                <a:solidFill>
                  <a:schemeClr val="tx1">
                    <a:lumMod val="50000"/>
                  </a:schemeClr>
                </a:solidFill>
                <a:latin typeface="Trebuchet MS" panose="020B0703020202090204" pitchFamily="34" charset="0"/>
                <a:cs typeface="Hind" panose="02000000000000000000" pitchFamily="2" charset="0"/>
              </a:rPr>
              <a:t> </a:t>
            </a:r>
            <a:r>
              <a:rPr lang="en-US" sz="1200" b="1" u="sng" dirty="0">
                <a:solidFill>
                  <a:schemeClr val="tx1">
                    <a:lumMod val="50000"/>
                  </a:schemeClr>
                </a:solidFill>
                <a:latin typeface="Trebuchet MS" panose="020B0703020202090204" pitchFamily="34" charset="0"/>
                <a:cs typeface="Hind" panose="02000000000000000000" pitchFamily="2" charset="0"/>
              </a:rPr>
              <a:t>failed on terms of domain expertise.</a:t>
            </a:r>
          </a:p>
          <a:p>
            <a:pPr marL="285750" indent="-285750">
              <a:lnSpc>
                <a:spcPct val="150000"/>
              </a:lnSpc>
              <a:buFont typeface="Arial" panose="020B0604020202020204" pitchFamily="34" charset="0"/>
              <a:buChar char="•"/>
            </a:pPr>
            <a:r>
              <a:rPr lang="en-US" sz="1200" dirty="0">
                <a:solidFill>
                  <a:schemeClr val="tx1">
                    <a:lumMod val="50000"/>
                  </a:schemeClr>
                </a:solidFill>
                <a:latin typeface="Trebuchet MS" panose="020B0703020202090204" pitchFamily="34" charset="0"/>
                <a:cs typeface="Hind" panose="02000000000000000000" pitchFamily="2" charset="0"/>
              </a:rPr>
              <a:t>That probably leads to the conclusion that the </a:t>
            </a:r>
            <a:r>
              <a:rPr lang="en-US" sz="1200" b="1" u="sng" dirty="0">
                <a:solidFill>
                  <a:schemeClr val="tx1">
                    <a:lumMod val="50000"/>
                  </a:schemeClr>
                </a:solidFill>
                <a:latin typeface="Trebuchet MS" panose="020B0703020202090204" pitchFamily="34" charset="0"/>
                <a:cs typeface="Hind" panose="02000000000000000000" pitchFamily="2" charset="0"/>
              </a:rPr>
              <a:t>model should also be trained on domain content</a:t>
            </a:r>
            <a:r>
              <a:rPr lang="en-US" sz="1200" dirty="0">
                <a:solidFill>
                  <a:schemeClr val="tx1">
                    <a:lumMod val="50000"/>
                  </a:schemeClr>
                </a:solidFill>
                <a:latin typeface="Trebuchet MS" panose="020B0703020202090204" pitchFamily="34" charset="0"/>
                <a:cs typeface="Hind" panose="02000000000000000000" pitchFamily="2" charset="0"/>
              </a:rPr>
              <a:t>.</a:t>
            </a:r>
          </a:p>
          <a:p>
            <a:pPr marL="285750" indent="-285750">
              <a:lnSpc>
                <a:spcPct val="150000"/>
              </a:lnSpc>
              <a:buFont typeface="Arial" panose="020B0604020202020204" pitchFamily="34" charset="0"/>
              <a:buChar char="•"/>
            </a:pPr>
            <a:r>
              <a:rPr lang="en" sz="1200" b="1" dirty="0">
                <a:solidFill>
                  <a:schemeClr val="tx1">
                    <a:lumMod val="50000"/>
                  </a:schemeClr>
                </a:solidFill>
                <a:latin typeface="Trebuchet MS" panose="020B0703020202090204" pitchFamily="34" charset="0"/>
              </a:rPr>
              <a:t>Fine-tuning</a:t>
            </a:r>
            <a:r>
              <a:rPr lang="en" sz="1200" dirty="0">
                <a:solidFill>
                  <a:schemeClr val="tx1">
                    <a:lumMod val="50000"/>
                  </a:schemeClr>
                </a:solidFill>
                <a:latin typeface="Trebuchet MS" panose="020B0703020202090204" pitchFamily="34" charset="0"/>
              </a:rPr>
              <a:t> the GPT-4 model exclusively on ontology engineering </a:t>
            </a:r>
            <a:r>
              <a:rPr lang="en" sz="1200" b="1" dirty="0">
                <a:solidFill>
                  <a:schemeClr val="tx1">
                    <a:lumMod val="50000"/>
                  </a:schemeClr>
                </a:solidFill>
                <a:latin typeface="Trebuchet MS" panose="020B0703020202090204" pitchFamily="34" charset="0"/>
              </a:rPr>
              <a:t>equips it with the methodologies </a:t>
            </a:r>
            <a:r>
              <a:rPr lang="en" sz="1200" dirty="0">
                <a:solidFill>
                  <a:schemeClr val="tx1">
                    <a:lumMod val="50000"/>
                  </a:schemeClr>
                </a:solidFill>
                <a:latin typeface="Trebuchet MS" panose="020B0703020202090204" pitchFamily="34" charset="0"/>
              </a:rPr>
              <a:t>and </a:t>
            </a:r>
            <a:r>
              <a:rPr lang="en" sz="1200" b="1" dirty="0">
                <a:solidFill>
                  <a:schemeClr val="tx1">
                    <a:lumMod val="50000"/>
                  </a:schemeClr>
                </a:solidFill>
                <a:latin typeface="Trebuchet MS" panose="020B0703020202090204" pitchFamily="34" charset="0"/>
              </a:rPr>
              <a:t>principles of creating ontologies </a:t>
            </a:r>
            <a:r>
              <a:rPr lang="en" sz="1200" b="1" i="1" u="sng" dirty="0">
                <a:solidFill>
                  <a:schemeClr val="bg1">
                    <a:lumMod val="50000"/>
                  </a:schemeClr>
                </a:solidFill>
                <a:latin typeface="Trebuchet MS" panose="020B0703020202090204" pitchFamily="34" charset="0"/>
              </a:rPr>
              <a:t>but not with the domain-specific knowledge required </a:t>
            </a:r>
            <a:r>
              <a:rPr lang="en" sz="1200" dirty="0">
                <a:solidFill>
                  <a:schemeClr val="tx1">
                    <a:lumMod val="50000"/>
                  </a:schemeClr>
                </a:solidFill>
                <a:latin typeface="Trebuchet MS" panose="020B0703020202090204" pitchFamily="34" charset="0"/>
              </a:rPr>
              <a:t>to apply those principles effectively in specialized areas like search and rescue in wildfire incidents.</a:t>
            </a:r>
            <a:endParaRPr lang="en-US" sz="1200" dirty="0">
              <a:solidFill>
                <a:schemeClr val="tx1">
                  <a:lumMod val="50000"/>
                </a:schemeClr>
              </a:solidFill>
              <a:latin typeface="Trebuchet MS" panose="020B0703020202090204" pitchFamily="34" charset="0"/>
              <a:cs typeface="Hind" panose="02000000000000000000" pitchFamily="2" charset="0"/>
            </a:endParaRPr>
          </a:p>
          <a:p>
            <a:pPr marL="285750" indent="-285750">
              <a:lnSpc>
                <a:spcPct val="150000"/>
              </a:lnSpc>
              <a:buFont typeface="Arial" panose="020B0604020202020204" pitchFamily="34" charset="0"/>
              <a:buChar char="•"/>
            </a:pPr>
            <a:endParaRPr lang="en-US" sz="1200" dirty="0">
              <a:solidFill>
                <a:schemeClr val="tx1">
                  <a:lumMod val="50000"/>
                </a:schemeClr>
              </a:solidFill>
              <a:latin typeface="Trebuchet MS" panose="020B0703020202090204" pitchFamily="34" charset="0"/>
              <a:cs typeface="Hind" panose="02000000000000000000" pitchFamily="2" charset="0"/>
            </a:endParaRPr>
          </a:p>
          <a:p>
            <a:pPr marL="285750" indent="-285750">
              <a:lnSpc>
                <a:spcPct val="150000"/>
              </a:lnSpc>
              <a:buFont typeface="Arial" panose="020B0604020202020204" pitchFamily="34" charset="0"/>
              <a:buChar char="•"/>
            </a:pPr>
            <a:endParaRPr lang="el-GR" sz="1200" dirty="0">
              <a:solidFill>
                <a:schemeClr val="tx1">
                  <a:lumMod val="50000"/>
                </a:schemeClr>
              </a:solidFill>
              <a:latin typeface="Trebuchet MS" panose="020B0703020202090204" pitchFamily="34" charset="0"/>
              <a:cs typeface="Hind" panose="02000000000000000000" pitchFamily="2" charset="0"/>
            </a:endParaRPr>
          </a:p>
        </p:txBody>
      </p:sp>
    </p:spTree>
    <p:extLst>
      <p:ext uri="{BB962C8B-B14F-4D97-AF65-F5344CB8AC3E}">
        <p14:creationId xmlns:p14="http://schemas.microsoft.com/office/powerpoint/2010/main" val="1677714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A50F1-3954-9DC4-3895-99AECE6203C0}"/>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85254D32-69DF-7B16-E654-B7649E1164A1}"/>
              </a:ext>
            </a:extLst>
          </p:cNvPr>
          <p:cNvSpPr>
            <a:spLocks noGrp="1"/>
          </p:cNvSpPr>
          <p:nvPr>
            <p:ph type="title"/>
          </p:nvPr>
        </p:nvSpPr>
        <p:spPr/>
        <p:txBody>
          <a:bodyPr/>
          <a:lstStyle/>
          <a:p>
            <a:r>
              <a:rPr lang="en-US" dirty="0"/>
              <a:t>Results-Notes-Observations</a:t>
            </a:r>
            <a:endParaRPr lang="el-GR" dirty="0"/>
          </a:p>
        </p:txBody>
      </p:sp>
      <p:sp>
        <p:nvSpPr>
          <p:cNvPr id="3" name="Ορθογώνιο 2">
            <a:extLst>
              <a:ext uri="{FF2B5EF4-FFF2-40B4-BE49-F238E27FC236}">
                <a16:creationId xmlns:a16="http://schemas.microsoft.com/office/drawing/2014/main" id="{78E462D6-23A0-DC1B-AE1F-AFB6281DEA05}"/>
              </a:ext>
            </a:extLst>
          </p:cNvPr>
          <p:cNvSpPr/>
          <p:nvPr/>
        </p:nvSpPr>
        <p:spPr>
          <a:xfrm>
            <a:off x="190831" y="1017725"/>
            <a:ext cx="7991061" cy="37848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 sz="1200" dirty="0">
                <a:solidFill>
                  <a:schemeClr val="tx1">
                    <a:lumMod val="50000"/>
                  </a:schemeClr>
                </a:solidFill>
                <a:latin typeface="Trebuchet MS" panose="020B0703020202090204" pitchFamily="34" charset="0"/>
              </a:rPr>
              <a:t>Incorporating domain-specific datasets is crucial:</a:t>
            </a:r>
          </a:p>
          <a:p>
            <a:pPr>
              <a:lnSpc>
                <a:spcPct val="150000"/>
              </a:lnSpc>
              <a:buFont typeface="+mj-lt"/>
              <a:buAutoNum type="arabicPeriod"/>
            </a:pPr>
            <a:r>
              <a:rPr lang="en" sz="1200" b="1" dirty="0">
                <a:solidFill>
                  <a:schemeClr val="tx1">
                    <a:lumMod val="50000"/>
                  </a:schemeClr>
                </a:solidFill>
                <a:latin typeface="Trebuchet MS" panose="020B0703020202090204" pitchFamily="34" charset="0"/>
              </a:rPr>
              <a:t>Understanding Domain Terminology and Concepts </a:t>
            </a:r>
            <a:r>
              <a:rPr lang="en" sz="1200" dirty="0">
                <a:solidFill>
                  <a:schemeClr val="tx1">
                    <a:lumMod val="50000"/>
                  </a:schemeClr>
                </a:solidFill>
                <a:latin typeface="Trebuchet MS" panose="020B0703020202090204" pitchFamily="34" charset="0"/>
              </a:rPr>
              <a:t>(unique vocabulary, specific entities and relationships)</a:t>
            </a:r>
          </a:p>
          <a:p>
            <a:pPr>
              <a:lnSpc>
                <a:spcPct val="150000"/>
              </a:lnSpc>
              <a:buFont typeface="+mj-lt"/>
              <a:buAutoNum type="arabicPeriod"/>
            </a:pPr>
            <a:r>
              <a:rPr lang="en" sz="1200" b="1" dirty="0">
                <a:solidFill>
                  <a:schemeClr val="tx1">
                    <a:lumMod val="50000"/>
                  </a:schemeClr>
                </a:solidFill>
                <a:latin typeface="Trebuchet MS" panose="020B0703020202090204" pitchFamily="34" charset="0"/>
              </a:rPr>
              <a:t>Contextual Relevance </a:t>
            </a:r>
            <a:r>
              <a:rPr lang="en" sz="1200" dirty="0">
                <a:solidFill>
                  <a:schemeClr val="tx1">
                    <a:lumMod val="50000"/>
                  </a:schemeClr>
                </a:solidFill>
                <a:latin typeface="Trebuchet MS" panose="020B0703020202090204" pitchFamily="34" charset="0"/>
              </a:rPr>
              <a:t>(real-world scenarios, situational nuances)</a:t>
            </a:r>
          </a:p>
          <a:p>
            <a:pPr>
              <a:lnSpc>
                <a:spcPct val="150000"/>
              </a:lnSpc>
              <a:buFont typeface="+mj-lt"/>
              <a:buAutoNum type="arabicPeriod"/>
            </a:pPr>
            <a:r>
              <a:rPr lang="en" sz="1200" b="1" dirty="0">
                <a:solidFill>
                  <a:schemeClr val="tx1">
                    <a:lumMod val="50000"/>
                  </a:schemeClr>
                </a:solidFill>
                <a:latin typeface="Trebuchet MS" panose="020B0703020202090204" pitchFamily="34" charset="0"/>
              </a:rPr>
              <a:t>Accuracy and Completeness </a:t>
            </a:r>
            <a:r>
              <a:rPr lang="en" sz="1200" dirty="0">
                <a:solidFill>
                  <a:schemeClr val="tx1">
                    <a:lumMod val="50000"/>
                  </a:schemeClr>
                </a:solidFill>
                <a:latin typeface="Trebuchet MS" panose="020B0703020202090204" pitchFamily="34" charset="0"/>
              </a:rPr>
              <a:t>(avoiding misrepresentations, comprehensive Coverage)</a:t>
            </a:r>
          </a:p>
          <a:p>
            <a:pPr>
              <a:lnSpc>
                <a:spcPct val="150000"/>
              </a:lnSpc>
              <a:buFont typeface="+mj-lt"/>
              <a:buAutoNum type="arabicPeriod"/>
            </a:pPr>
            <a:r>
              <a:rPr lang="en" sz="1200" b="1" dirty="0">
                <a:solidFill>
                  <a:schemeClr val="tx1">
                    <a:lumMod val="50000"/>
                  </a:schemeClr>
                </a:solidFill>
                <a:latin typeface="Trebuchet MS" panose="020B0703020202090204" pitchFamily="34" charset="0"/>
              </a:rPr>
              <a:t>Emulating Human Expertise</a:t>
            </a:r>
            <a:endParaRPr lang="en" sz="1200" dirty="0">
              <a:solidFill>
                <a:schemeClr val="tx1">
                  <a:lumMod val="50000"/>
                </a:schemeClr>
              </a:solidFill>
              <a:latin typeface="Trebuchet MS" panose="020B0703020202090204" pitchFamily="34" charset="0"/>
            </a:endParaRPr>
          </a:p>
          <a:p>
            <a:pPr>
              <a:lnSpc>
                <a:spcPct val="150000"/>
              </a:lnSpc>
              <a:buFont typeface="+mj-lt"/>
              <a:buAutoNum type="arabicPeriod"/>
            </a:pPr>
            <a:r>
              <a:rPr lang="en" sz="1200" b="1" dirty="0">
                <a:solidFill>
                  <a:schemeClr val="tx1">
                    <a:lumMod val="50000"/>
                  </a:schemeClr>
                </a:solidFill>
                <a:latin typeface="Trebuchet MS" panose="020B0703020202090204" pitchFamily="34" charset="0"/>
              </a:rPr>
              <a:t>Enhancing Practical Utility </a:t>
            </a:r>
            <a:r>
              <a:rPr lang="en" sz="1200" dirty="0">
                <a:solidFill>
                  <a:schemeClr val="tx1">
                    <a:lumMod val="50000"/>
                  </a:schemeClr>
                </a:solidFill>
                <a:latin typeface="Trebuchet MS" panose="020B0703020202090204" pitchFamily="34" charset="0"/>
              </a:rPr>
              <a:t>(user Relevance)</a:t>
            </a:r>
          </a:p>
          <a:p>
            <a:pPr>
              <a:lnSpc>
                <a:spcPct val="150000"/>
              </a:lnSpc>
              <a:buFont typeface="+mj-lt"/>
              <a:buAutoNum type="arabicPeriod"/>
            </a:pPr>
            <a:endParaRPr lang="en" sz="1200" dirty="0">
              <a:solidFill>
                <a:schemeClr val="tx1">
                  <a:lumMod val="50000"/>
                </a:schemeClr>
              </a:solidFill>
              <a:latin typeface="Trebuchet MS" panose="020B0703020202090204" pitchFamily="34" charset="0"/>
            </a:endParaRPr>
          </a:p>
          <a:p>
            <a:pPr>
              <a:lnSpc>
                <a:spcPct val="150000"/>
              </a:lnSpc>
            </a:pPr>
            <a:r>
              <a:rPr lang="en" sz="1200" dirty="0">
                <a:solidFill>
                  <a:schemeClr val="tx1">
                    <a:lumMod val="50000"/>
                  </a:schemeClr>
                </a:solidFill>
                <a:latin typeface="Trebuchet MS" panose="020B0703020202090204" pitchFamily="34" charset="0"/>
              </a:rPr>
              <a:t>-To generate a robust and close-to-human-generated ontology for search and rescue missions in wildfire incidents, it's essential to provide the model with:</a:t>
            </a:r>
          </a:p>
          <a:p>
            <a:pPr>
              <a:lnSpc>
                <a:spcPct val="150000"/>
              </a:lnSpc>
              <a:buFont typeface="Arial" panose="020B0604020202020204" pitchFamily="34" charset="0"/>
              <a:buChar char="•"/>
            </a:pPr>
            <a:r>
              <a:rPr lang="en" sz="1200" b="1" dirty="0">
                <a:solidFill>
                  <a:schemeClr val="tx1">
                    <a:lumMod val="50000"/>
                  </a:schemeClr>
                </a:solidFill>
                <a:latin typeface="Trebuchet MS" panose="020B0703020202090204" pitchFamily="34" charset="0"/>
              </a:rPr>
              <a:t>Ontology Engineering Knowledge</a:t>
            </a:r>
            <a:r>
              <a:rPr lang="en" sz="1200" dirty="0">
                <a:solidFill>
                  <a:schemeClr val="tx1">
                    <a:lumMod val="50000"/>
                  </a:schemeClr>
                </a:solidFill>
                <a:latin typeface="Trebuchet MS" panose="020B0703020202090204" pitchFamily="34" charset="0"/>
              </a:rPr>
              <a:t>: So it knows how to structure and relate concepts.</a:t>
            </a:r>
          </a:p>
          <a:p>
            <a:pPr>
              <a:lnSpc>
                <a:spcPct val="150000"/>
              </a:lnSpc>
              <a:buFont typeface="Arial" panose="020B0604020202020204" pitchFamily="34" charset="0"/>
              <a:buChar char="•"/>
            </a:pPr>
            <a:r>
              <a:rPr lang="en" sz="1200" b="1" dirty="0">
                <a:solidFill>
                  <a:schemeClr val="tx1">
                    <a:lumMod val="50000"/>
                  </a:schemeClr>
                </a:solidFill>
                <a:latin typeface="Trebuchet MS" panose="020B0703020202090204" pitchFamily="34" charset="0"/>
              </a:rPr>
              <a:t>Domain-Specific Knowledge</a:t>
            </a:r>
            <a:r>
              <a:rPr lang="en" sz="1200" dirty="0">
                <a:solidFill>
                  <a:schemeClr val="tx1">
                    <a:lumMod val="50000"/>
                  </a:schemeClr>
                </a:solidFill>
                <a:latin typeface="Trebuchet MS" panose="020B0703020202090204" pitchFamily="34" charset="0"/>
              </a:rPr>
              <a:t>: So it knows what concepts to include and how they interact in the real world.</a:t>
            </a:r>
          </a:p>
          <a:p>
            <a:pPr>
              <a:lnSpc>
                <a:spcPct val="150000"/>
              </a:lnSpc>
            </a:pPr>
            <a:r>
              <a:rPr lang="en" sz="1200" dirty="0">
                <a:solidFill>
                  <a:schemeClr val="tx1">
                    <a:lumMod val="50000"/>
                  </a:schemeClr>
                </a:solidFill>
                <a:latin typeface="Trebuchet MS" panose="020B0703020202090204" pitchFamily="34" charset="0"/>
              </a:rPr>
              <a:t>-This combination enables the model to produce a </a:t>
            </a:r>
            <a:r>
              <a:rPr lang="en" sz="1200" b="1" u="sng" dirty="0">
                <a:solidFill>
                  <a:schemeClr val="tx1">
                    <a:lumMod val="50000"/>
                  </a:schemeClr>
                </a:solidFill>
                <a:latin typeface="Trebuchet MS" panose="020B0703020202090204" pitchFamily="34" charset="0"/>
              </a:rPr>
              <a:t>rich, accurate, and useful ontology </a:t>
            </a:r>
            <a:r>
              <a:rPr lang="en" sz="1200" dirty="0">
                <a:solidFill>
                  <a:schemeClr val="tx1">
                    <a:lumMod val="50000"/>
                  </a:schemeClr>
                </a:solidFill>
                <a:latin typeface="Trebuchet MS" panose="020B0703020202090204" pitchFamily="34" charset="0"/>
              </a:rPr>
              <a:t>that serves the needs of practitioners in the field.</a:t>
            </a:r>
          </a:p>
          <a:p>
            <a:pPr>
              <a:lnSpc>
                <a:spcPct val="150000"/>
              </a:lnSpc>
            </a:pPr>
            <a:endParaRPr lang="en" sz="900" dirty="0">
              <a:solidFill>
                <a:schemeClr val="tx1">
                  <a:lumMod val="50000"/>
                </a:schemeClr>
              </a:solidFill>
            </a:endParaRPr>
          </a:p>
        </p:txBody>
      </p:sp>
    </p:spTree>
    <p:extLst>
      <p:ext uri="{BB962C8B-B14F-4D97-AF65-F5344CB8AC3E}">
        <p14:creationId xmlns:p14="http://schemas.microsoft.com/office/powerpoint/2010/main" val="354774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8"/>
          <p:cNvSpPr/>
          <p:nvPr/>
        </p:nvSpPr>
        <p:spPr>
          <a:xfrm>
            <a:off x="3397602" y="1638725"/>
            <a:ext cx="2043900" cy="2043900"/>
          </a:xfrm>
          <a:prstGeom prst="pie">
            <a:avLst>
              <a:gd name="adj1" fmla="val 10821860"/>
              <a:gd name="adj2" fmla="val 1620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sp>
        <p:nvSpPr>
          <p:cNvPr id="286" name="Google Shape;286;p28"/>
          <p:cNvSpPr/>
          <p:nvPr/>
        </p:nvSpPr>
        <p:spPr>
          <a:xfrm flipH="1">
            <a:off x="3702402" y="1638725"/>
            <a:ext cx="2043900" cy="2043900"/>
          </a:xfrm>
          <a:prstGeom prst="pie">
            <a:avLst>
              <a:gd name="adj1" fmla="val 10821860"/>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sp>
        <p:nvSpPr>
          <p:cNvPr id="287" name="Google Shape;287;p28"/>
          <p:cNvSpPr/>
          <p:nvPr/>
        </p:nvSpPr>
        <p:spPr>
          <a:xfrm rot="10800000" flipH="1">
            <a:off x="3397602" y="1943525"/>
            <a:ext cx="2043900" cy="2043900"/>
          </a:xfrm>
          <a:prstGeom prst="pie">
            <a:avLst>
              <a:gd name="adj1" fmla="val 10821860"/>
              <a:gd name="adj2" fmla="val 162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sp>
        <p:nvSpPr>
          <p:cNvPr id="288" name="Google Shape;288;p28"/>
          <p:cNvSpPr/>
          <p:nvPr/>
        </p:nvSpPr>
        <p:spPr>
          <a:xfrm rot="10800000">
            <a:off x="3702402" y="1943525"/>
            <a:ext cx="2043900" cy="2043900"/>
          </a:xfrm>
          <a:prstGeom prst="pie">
            <a:avLst>
              <a:gd name="adj1" fmla="val 10821860"/>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da"/>
              <a:ea typeface="Mada"/>
              <a:cs typeface="Mada"/>
              <a:sym typeface="Mada"/>
            </a:endParaRPr>
          </a:p>
        </p:txBody>
      </p:sp>
      <p:cxnSp>
        <p:nvCxnSpPr>
          <p:cNvPr id="289" name="Google Shape;289;p28"/>
          <p:cNvCxnSpPr/>
          <p:nvPr/>
        </p:nvCxnSpPr>
        <p:spPr>
          <a:xfrm>
            <a:off x="987750" y="2813075"/>
            <a:ext cx="7168500" cy="0"/>
          </a:xfrm>
          <a:prstGeom prst="straightConnector1">
            <a:avLst/>
          </a:prstGeom>
          <a:noFill/>
          <a:ln w="19050" cap="flat" cmpd="sng">
            <a:solidFill>
              <a:schemeClr val="dk1"/>
            </a:solidFill>
            <a:prstDash val="dot"/>
            <a:round/>
            <a:headEnd type="none" w="med" len="med"/>
            <a:tailEnd type="none" w="med" len="med"/>
          </a:ln>
        </p:spPr>
      </p:cxnSp>
      <p:cxnSp>
        <p:nvCxnSpPr>
          <p:cNvPr id="290" name="Google Shape;290;p28"/>
          <p:cNvCxnSpPr/>
          <p:nvPr/>
        </p:nvCxnSpPr>
        <p:spPr>
          <a:xfrm>
            <a:off x="4571950" y="1354150"/>
            <a:ext cx="0" cy="2917800"/>
          </a:xfrm>
          <a:prstGeom prst="straightConnector1">
            <a:avLst/>
          </a:prstGeom>
          <a:noFill/>
          <a:ln w="19050" cap="flat" cmpd="sng">
            <a:solidFill>
              <a:schemeClr val="dk1"/>
            </a:solidFill>
            <a:prstDash val="dot"/>
            <a:round/>
            <a:headEnd type="none" w="med" len="med"/>
            <a:tailEnd type="none" w="med" len="med"/>
          </a:ln>
        </p:spPr>
      </p:cxnSp>
      <p:sp>
        <p:nvSpPr>
          <p:cNvPr id="291" name="Google Shape;29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Segmentation of Textual Content</a:t>
            </a:r>
            <a:endParaRPr dirty="0"/>
          </a:p>
        </p:txBody>
      </p:sp>
      <p:sp>
        <p:nvSpPr>
          <p:cNvPr id="292" name="Google Shape;292;p28"/>
          <p:cNvSpPr txBox="1"/>
          <p:nvPr/>
        </p:nvSpPr>
        <p:spPr>
          <a:xfrm>
            <a:off x="1121850" y="1832042"/>
            <a:ext cx="19710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Hind" panose="02000000000000000000" pitchFamily="2" charset="0"/>
                <a:cs typeface="Hind" panose="02000000000000000000" pitchFamily="2" charset="0"/>
              </a:rPr>
              <a:t>Each book was divided into chapters, typically 20–30 pages.</a:t>
            </a:r>
            <a:endParaRPr dirty="0">
              <a:solidFill>
                <a:schemeClr val="dk1"/>
              </a:solidFill>
              <a:latin typeface="Hind" panose="02000000000000000000" pitchFamily="2" charset="0"/>
              <a:ea typeface="Hind"/>
              <a:cs typeface="Hind" panose="02000000000000000000" pitchFamily="2" charset="0"/>
              <a:sym typeface="Hind"/>
            </a:endParaRPr>
          </a:p>
        </p:txBody>
      </p:sp>
      <p:sp>
        <p:nvSpPr>
          <p:cNvPr id="294" name="Google Shape;294;p28"/>
          <p:cNvSpPr txBox="1"/>
          <p:nvPr/>
        </p:nvSpPr>
        <p:spPr>
          <a:xfrm>
            <a:off x="6051150" y="3656396"/>
            <a:ext cx="19710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Hind" panose="02000000000000000000" pitchFamily="2" charset="0"/>
                <a:cs typeface="Hind" panose="02000000000000000000" pitchFamily="2" charset="0"/>
              </a:rPr>
              <a:t>Challenge: GPT-4's processing limitations necessitated smaller units.</a:t>
            </a:r>
            <a:endParaRPr dirty="0">
              <a:solidFill>
                <a:schemeClr val="dk1"/>
              </a:solidFill>
              <a:latin typeface="Hind" panose="02000000000000000000" pitchFamily="2" charset="0"/>
              <a:ea typeface="Hind"/>
              <a:cs typeface="Hind" panose="02000000000000000000" pitchFamily="2" charset="0"/>
              <a:sym typeface="Hind"/>
            </a:endParaRPr>
          </a:p>
        </p:txBody>
      </p:sp>
      <p:sp>
        <p:nvSpPr>
          <p:cNvPr id="296" name="Google Shape;296;p28"/>
          <p:cNvSpPr txBox="1"/>
          <p:nvPr/>
        </p:nvSpPr>
        <p:spPr>
          <a:xfrm>
            <a:off x="6051150" y="1832042"/>
            <a:ext cx="19710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Hind" panose="02000000000000000000" pitchFamily="2" charset="0"/>
                <a:cs typeface="Hind" panose="02000000000000000000" pitchFamily="2" charset="0"/>
              </a:rPr>
              <a:t>Average per chapter: </a:t>
            </a:r>
            <a:r>
              <a:rPr lang="en" b="1" dirty="0">
                <a:latin typeface="Hind" panose="02000000000000000000" pitchFamily="2" charset="0"/>
                <a:cs typeface="Hind" panose="02000000000000000000" pitchFamily="2" charset="0"/>
              </a:rPr>
              <a:t>~60 messages</a:t>
            </a:r>
            <a:r>
              <a:rPr lang="en" dirty="0">
                <a:latin typeface="Hind" panose="02000000000000000000" pitchFamily="2" charset="0"/>
                <a:cs typeface="Hind" panose="02000000000000000000" pitchFamily="2" charset="0"/>
              </a:rPr>
              <a:t>.</a:t>
            </a:r>
            <a:endParaRPr dirty="0">
              <a:solidFill>
                <a:schemeClr val="dk1"/>
              </a:solidFill>
              <a:latin typeface="Hind" panose="02000000000000000000" pitchFamily="2" charset="0"/>
              <a:ea typeface="Hind"/>
              <a:cs typeface="Hind" panose="02000000000000000000" pitchFamily="2" charset="0"/>
              <a:sym typeface="Hind"/>
            </a:endParaRPr>
          </a:p>
        </p:txBody>
      </p:sp>
      <p:sp>
        <p:nvSpPr>
          <p:cNvPr id="298" name="Google Shape;298;p28"/>
          <p:cNvSpPr txBox="1"/>
          <p:nvPr/>
        </p:nvSpPr>
        <p:spPr>
          <a:xfrm>
            <a:off x="1121850" y="3656396"/>
            <a:ext cx="19710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Hind" panose="02000000000000000000" pitchFamily="2" charset="0"/>
                <a:cs typeface="Hind" panose="02000000000000000000" pitchFamily="2" charset="0"/>
              </a:rPr>
              <a:t>Assumption: Each page generates </a:t>
            </a:r>
            <a:r>
              <a:rPr lang="en" b="1" dirty="0">
                <a:latin typeface="Hind" panose="02000000000000000000" pitchFamily="2" charset="0"/>
                <a:cs typeface="Hind" panose="02000000000000000000" pitchFamily="2" charset="0"/>
              </a:rPr>
              <a:t>3–4 Q&amp;A pairs</a:t>
            </a:r>
            <a:r>
              <a:rPr lang="en" dirty="0">
                <a:latin typeface="Hind" panose="02000000000000000000" pitchFamily="2" charset="0"/>
                <a:cs typeface="Hind" panose="02000000000000000000" pitchFamily="2" charset="0"/>
              </a:rPr>
              <a:t>.</a:t>
            </a:r>
            <a:endParaRPr dirty="0">
              <a:solidFill>
                <a:schemeClr val="dk1"/>
              </a:solidFill>
              <a:latin typeface="Hind" panose="02000000000000000000" pitchFamily="2" charset="0"/>
              <a:ea typeface="Hind"/>
              <a:cs typeface="Hind" panose="02000000000000000000" pitchFamily="2" charset="0"/>
              <a:sym typeface="Hind"/>
            </a:endParaRPr>
          </a:p>
        </p:txBody>
      </p:sp>
      <p:sp>
        <p:nvSpPr>
          <p:cNvPr id="300" name="Google Shape;300;p28"/>
          <p:cNvSpPr/>
          <p:nvPr/>
        </p:nvSpPr>
        <p:spPr>
          <a:xfrm>
            <a:off x="3765764" y="1924702"/>
            <a:ext cx="1653100" cy="1653374"/>
          </a:xfrm>
          <a:custGeom>
            <a:avLst/>
            <a:gdLst/>
            <a:ahLst/>
            <a:cxnLst/>
            <a:rect l="l" t="t" r="r" b="b"/>
            <a:pathLst>
              <a:path w="6032" h="6033" extrusionOk="0">
                <a:moveTo>
                  <a:pt x="6032" y="3018"/>
                </a:moveTo>
                <a:lnTo>
                  <a:pt x="6032" y="3018"/>
                </a:lnTo>
                <a:cubicBezTo>
                  <a:pt x="6032" y="4683"/>
                  <a:pt x="4683" y="6033"/>
                  <a:pt x="3018" y="6033"/>
                </a:cubicBezTo>
                <a:cubicBezTo>
                  <a:pt x="1352" y="6033"/>
                  <a:pt x="0" y="4683"/>
                  <a:pt x="0" y="3018"/>
                </a:cubicBezTo>
                <a:cubicBezTo>
                  <a:pt x="0" y="1352"/>
                  <a:pt x="1352" y="0"/>
                  <a:pt x="3018" y="0"/>
                </a:cubicBezTo>
                <a:cubicBezTo>
                  <a:pt x="4683" y="0"/>
                  <a:pt x="6032" y="1352"/>
                  <a:pt x="6032" y="3018"/>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 name="Google Shape;293;p28">
            <a:extLst>
              <a:ext uri="{FF2B5EF4-FFF2-40B4-BE49-F238E27FC236}">
                <a16:creationId xmlns:a16="http://schemas.microsoft.com/office/drawing/2014/main" id="{AE3E703A-7B3A-37D6-2393-46C6DE1B43E0}"/>
              </a:ext>
            </a:extLst>
          </p:cNvPr>
          <p:cNvSpPr txBox="1"/>
          <p:nvPr/>
        </p:nvSpPr>
        <p:spPr>
          <a:xfrm>
            <a:off x="1548143" y="882937"/>
            <a:ext cx="5821378"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i="1" dirty="0">
                <a:solidFill>
                  <a:schemeClr val="dk1"/>
                </a:solidFill>
                <a:latin typeface="Archivo"/>
                <a:ea typeface="Archivo"/>
                <a:cs typeface="Archivo"/>
                <a:sym typeface="Archivo"/>
              </a:rPr>
              <a:t>Splitting Books into manageable units </a:t>
            </a:r>
            <a:endParaRPr sz="1800" b="1" i="1" dirty="0">
              <a:solidFill>
                <a:schemeClr val="dk1"/>
              </a:solidFill>
              <a:latin typeface="Archivo"/>
              <a:ea typeface="Archivo"/>
              <a:cs typeface="Archivo"/>
              <a:sym typeface="Archivo"/>
            </a:endParaRPr>
          </a:p>
        </p:txBody>
      </p:sp>
      <p:grpSp>
        <p:nvGrpSpPr>
          <p:cNvPr id="5" name="Google Shape;3077;p54">
            <a:extLst>
              <a:ext uri="{FF2B5EF4-FFF2-40B4-BE49-F238E27FC236}">
                <a16:creationId xmlns:a16="http://schemas.microsoft.com/office/drawing/2014/main" id="{39F73F08-B381-E9BB-CACB-1AC4403C163F}"/>
              </a:ext>
            </a:extLst>
          </p:cNvPr>
          <p:cNvGrpSpPr/>
          <p:nvPr/>
        </p:nvGrpSpPr>
        <p:grpSpPr>
          <a:xfrm>
            <a:off x="4246277" y="2456695"/>
            <a:ext cx="660702" cy="517833"/>
            <a:chOff x="-40378075" y="3267450"/>
            <a:chExt cx="317425" cy="289075"/>
          </a:xfrm>
          <a:solidFill>
            <a:schemeClr val="accent1">
              <a:lumMod val="50000"/>
            </a:schemeClr>
          </a:solidFill>
        </p:grpSpPr>
        <p:sp>
          <p:nvSpPr>
            <p:cNvPr id="6" name="Google Shape;3078;p54">
              <a:extLst>
                <a:ext uri="{FF2B5EF4-FFF2-40B4-BE49-F238E27FC236}">
                  <a16:creationId xmlns:a16="http://schemas.microsoft.com/office/drawing/2014/main" id="{85A90F77-02A1-F00F-7A75-8784E6959A31}"/>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79;p54">
              <a:extLst>
                <a:ext uri="{FF2B5EF4-FFF2-40B4-BE49-F238E27FC236}">
                  <a16:creationId xmlns:a16="http://schemas.microsoft.com/office/drawing/2014/main" id="{DEBFBB1D-008E-6A9F-E60D-25E3189F84C3}"/>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80;p54">
              <a:extLst>
                <a:ext uri="{FF2B5EF4-FFF2-40B4-BE49-F238E27FC236}">
                  <a16:creationId xmlns:a16="http://schemas.microsoft.com/office/drawing/2014/main" id="{06811449-3957-554A-5C99-14B921854D0A}"/>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81;p54">
              <a:extLst>
                <a:ext uri="{FF2B5EF4-FFF2-40B4-BE49-F238E27FC236}">
                  <a16:creationId xmlns:a16="http://schemas.microsoft.com/office/drawing/2014/main" id="{D2913663-C27B-5A7B-2ECE-DE037DB3AF78}"/>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3"/>
          <p:cNvSpPr/>
          <p:nvPr/>
        </p:nvSpPr>
        <p:spPr>
          <a:xfrm flipH="1">
            <a:off x="7018366" y="1402500"/>
            <a:ext cx="1410526" cy="2821458"/>
          </a:xfrm>
          <a:custGeom>
            <a:avLst/>
            <a:gdLst/>
            <a:ahLst/>
            <a:cxnLst/>
            <a:rect l="l" t="t" r="r" b="b"/>
            <a:pathLst>
              <a:path w="3476" h="6953" extrusionOk="0">
                <a:moveTo>
                  <a:pt x="0" y="3476"/>
                </a:moveTo>
                <a:cubicBezTo>
                  <a:pt x="0" y="1556"/>
                  <a:pt x="1556" y="0"/>
                  <a:pt x="3476" y="0"/>
                </a:cubicBezTo>
                <a:lnTo>
                  <a:pt x="3476" y="6953"/>
                </a:lnTo>
                <a:cubicBezTo>
                  <a:pt x="1556" y="6953"/>
                  <a:pt x="0" y="5396"/>
                  <a:pt x="0" y="347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3" name="Google Shape;463;p33"/>
          <p:cNvSpPr/>
          <p:nvPr/>
        </p:nvSpPr>
        <p:spPr>
          <a:xfrm flipH="1">
            <a:off x="6178787" y="1601337"/>
            <a:ext cx="2051268" cy="2423784"/>
          </a:xfrm>
          <a:custGeom>
            <a:avLst/>
            <a:gdLst/>
            <a:ahLst/>
            <a:cxnLst/>
            <a:rect l="l" t="t" r="r" b="b"/>
            <a:pathLst>
              <a:path w="5055" h="5973" extrusionOk="0">
                <a:moveTo>
                  <a:pt x="0" y="2986"/>
                </a:moveTo>
                <a:cubicBezTo>
                  <a:pt x="0" y="1337"/>
                  <a:pt x="1337" y="0"/>
                  <a:pt x="2986" y="0"/>
                </a:cubicBezTo>
                <a:cubicBezTo>
                  <a:pt x="3790" y="0"/>
                  <a:pt x="4519" y="317"/>
                  <a:pt x="5055" y="833"/>
                </a:cubicBezTo>
                <a:lnTo>
                  <a:pt x="2986" y="2986"/>
                </a:lnTo>
                <a:lnTo>
                  <a:pt x="2986" y="5973"/>
                </a:lnTo>
                <a:cubicBezTo>
                  <a:pt x="1337" y="5973"/>
                  <a:pt x="0" y="4636"/>
                  <a:pt x="0" y="2986"/>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33"/>
          <p:cNvSpPr/>
          <p:nvPr/>
        </p:nvSpPr>
        <p:spPr>
          <a:xfrm flipH="1">
            <a:off x="6001457" y="1796116"/>
            <a:ext cx="2033414" cy="2033819"/>
          </a:xfrm>
          <a:custGeom>
            <a:avLst/>
            <a:gdLst/>
            <a:ahLst/>
            <a:cxnLst/>
            <a:rect l="l" t="t" r="r" b="b"/>
            <a:pathLst>
              <a:path w="5011" h="5012" extrusionOk="0">
                <a:moveTo>
                  <a:pt x="0" y="2506"/>
                </a:moveTo>
                <a:cubicBezTo>
                  <a:pt x="0" y="1122"/>
                  <a:pt x="1122" y="0"/>
                  <a:pt x="2506" y="0"/>
                </a:cubicBezTo>
                <a:cubicBezTo>
                  <a:pt x="3890" y="0"/>
                  <a:pt x="5011" y="1122"/>
                  <a:pt x="5011" y="2506"/>
                </a:cubicBezTo>
                <a:lnTo>
                  <a:pt x="2506" y="2506"/>
                </a:lnTo>
                <a:lnTo>
                  <a:pt x="2506" y="5012"/>
                </a:lnTo>
                <a:cubicBezTo>
                  <a:pt x="1122" y="5012"/>
                  <a:pt x="0" y="3890"/>
                  <a:pt x="0" y="250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5" name="Google Shape;465;p33"/>
          <p:cNvSpPr/>
          <p:nvPr/>
        </p:nvSpPr>
        <p:spPr>
          <a:xfrm flipH="1">
            <a:off x="6212063" y="2006721"/>
            <a:ext cx="1612204" cy="1612609"/>
          </a:xfrm>
          <a:custGeom>
            <a:avLst/>
            <a:gdLst/>
            <a:ahLst/>
            <a:cxnLst/>
            <a:rect l="l" t="t" r="r" b="b"/>
            <a:pathLst>
              <a:path w="3973" h="3974" extrusionOk="0">
                <a:moveTo>
                  <a:pt x="0" y="1987"/>
                </a:moveTo>
                <a:cubicBezTo>
                  <a:pt x="0" y="890"/>
                  <a:pt x="889" y="0"/>
                  <a:pt x="1987" y="0"/>
                </a:cubicBezTo>
                <a:cubicBezTo>
                  <a:pt x="3084" y="0"/>
                  <a:pt x="3973" y="890"/>
                  <a:pt x="3973" y="1987"/>
                </a:cubicBezTo>
                <a:cubicBezTo>
                  <a:pt x="3973" y="2528"/>
                  <a:pt x="3758" y="3017"/>
                  <a:pt x="3409" y="3376"/>
                </a:cubicBezTo>
                <a:lnTo>
                  <a:pt x="1987" y="1987"/>
                </a:lnTo>
                <a:lnTo>
                  <a:pt x="1987" y="3974"/>
                </a:lnTo>
                <a:cubicBezTo>
                  <a:pt x="890" y="3974"/>
                  <a:pt x="0" y="3085"/>
                  <a:pt x="0" y="198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33"/>
          <p:cNvSpPr/>
          <p:nvPr/>
        </p:nvSpPr>
        <p:spPr>
          <a:xfrm flipH="1">
            <a:off x="6396698" y="2191355"/>
            <a:ext cx="1241717" cy="1241717"/>
          </a:xfrm>
          <a:custGeom>
            <a:avLst/>
            <a:gdLst/>
            <a:ahLst/>
            <a:cxnLst/>
            <a:rect l="l" t="t" r="r" b="b"/>
            <a:pathLst>
              <a:path w="3060" h="3060" extrusionOk="0">
                <a:moveTo>
                  <a:pt x="3060" y="1530"/>
                </a:moveTo>
                <a:cubicBezTo>
                  <a:pt x="3060" y="1799"/>
                  <a:pt x="2989" y="2063"/>
                  <a:pt x="2855" y="2295"/>
                </a:cubicBezTo>
                <a:cubicBezTo>
                  <a:pt x="2721" y="2528"/>
                  <a:pt x="2528" y="2721"/>
                  <a:pt x="2295" y="2855"/>
                </a:cubicBezTo>
                <a:cubicBezTo>
                  <a:pt x="2062" y="2989"/>
                  <a:pt x="1799" y="3060"/>
                  <a:pt x="1530" y="3060"/>
                </a:cubicBezTo>
                <a:cubicBezTo>
                  <a:pt x="1261" y="3060"/>
                  <a:pt x="998" y="2989"/>
                  <a:pt x="765" y="2855"/>
                </a:cubicBezTo>
                <a:cubicBezTo>
                  <a:pt x="532" y="2721"/>
                  <a:pt x="339" y="2528"/>
                  <a:pt x="205" y="2295"/>
                </a:cubicBezTo>
                <a:cubicBezTo>
                  <a:pt x="71" y="2063"/>
                  <a:pt x="0" y="1799"/>
                  <a:pt x="0" y="1530"/>
                </a:cubicBezTo>
                <a:cubicBezTo>
                  <a:pt x="0" y="1262"/>
                  <a:pt x="71" y="998"/>
                  <a:pt x="205" y="765"/>
                </a:cubicBezTo>
                <a:cubicBezTo>
                  <a:pt x="339" y="533"/>
                  <a:pt x="532" y="339"/>
                  <a:pt x="765" y="205"/>
                </a:cubicBezTo>
                <a:cubicBezTo>
                  <a:pt x="998" y="71"/>
                  <a:pt x="1261" y="0"/>
                  <a:pt x="1530" y="0"/>
                </a:cubicBezTo>
                <a:cubicBezTo>
                  <a:pt x="1799" y="0"/>
                  <a:pt x="2062" y="71"/>
                  <a:pt x="2295" y="205"/>
                </a:cubicBezTo>
                <a:cubicBezTo>
                  <a:pt x="2528" y="339"/>
                  <a:pt x="2721" y="533"/>
                  <a:pt x="2855" y="765"/>
                </a:cubicBezTo>
                <a:cubicBezTo>
                  <a:pt x="2989" y="998"/>
                  <a:pt x="3060" y="1262"/>
                  <a:pt x="3060" y="153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2" name="Google Shape;47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Generating JSONL data</a:t>
            </a:r>
            <a:endParaRPr dirty="0"/>
          </a:p>
        </p:txBody>
      </p:sp>
      <p:sp>
        <p:nvSpPr>
          <p:cNvPr id="473" name="Google Shape;473;p33"/>
          <p:cNvSpPr txBox="1"/>
          <p:nvPr/>
        </p:nvSpPr>
        <p:spPr>
          <a:xfrm>
            <a:off x="2625900" y="1456350"/>
            <a:ext cx="29388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Hind"/>
                <a:ea typeface="Hind"/>
                <a:cs typeface="Hind"/>
                <a:sym typeface="Hind"/>
              </a:rPr>
              <a:t>Generate 67 Q&amp;A pairs covering all knowledge in a chapter</a:t>
            </a:r>
            <a:endParaRPr dirty="0">
              <a:solidFill>
                <a:schemeClr val="dk1"/>
              </a:solidFill>
              <a:latin typeface="Hind"/>
              <a:ea typeface="Hind"/>
              <a:cs typeface="Hind"/>
              <a:sym typeface="Hind"/>
            </a:endParaRPr>
          </a:p>
        </p:txBody>
      </p:sp>
      <p:sp>
        <p:nvSpPr>
          <p:cNvPr id="474" name="Google Shape;474;p33"/>
          <p:cNvSpPr txBox="1"/>
          <p:nvPr/>
        </p:nvSpPr>
        <p:spPr>
          <a:xfrm>
            <a:off x="715100" y="1379400"/>
            <a:ext cx="14736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dk1"/>
                </a:solidFill>
                <a:latin typeface="Archivo"/>
                <a:ea typeface="Archivo"/>
                <a:cs typeface="Archivo"/>
                <a:sym typeface="Archivo"/>
              </a:rPr>
              <a:t>Content Request</a:t>
            </a:r>
            <a:endParaRPr sz="2000" b="1" dirty="0">
              <a:solidFill>
                <a:schemeClr val="dk1"/>
              </a:solidFill>
              <a:latin typeface="Archivo"/>
              <a:ea typeface="Archivo"/>
              <a:cs typeface="Archivo"/>
              <a:sym typeface="Archivo"/>
            </a:endParaRPr>
          </a:p>
        </p:txBody>
      </p:sp>
      <p:cxnSp>
        <p:nvCxnSpPr>
          <p:cNvPr id="475" name="Google Shape;475;p33"/>
          <p:cNvCxnSpPr>
            <a:stCxn id="474" idx="3"/>
            <a:endCxn id="473" idx="1"/>
          </p:cNvCxnSpPr>
          <p:nvPr/>
        </p:nvCxnSpPr>
        <p:spPr>
          <a:xfrm>
            <a:off x="2188700" y="1656450"/>
            <a:ext cx="437100" cy="0"/>
          </a:xfrm>
          <a:prstGeom prst="straightConnector1">
            <a:avLst/>
          </a:prstGeom>
          <a:noFill/>
          <a:ln w="19050" cap="flat" cmpd="sng">
            <a:solidFill>
              <a:schemeClr val="dk1"/>
            </a:solidFill>
            <a:prstDash val="solid"/>
            <a:round/>
            <a:headEnd type="none" w="sm" len="sm"/>
            <a:tailEnd type="triangle" w="sm" len="sm"/>
          </a:ln>
        </p:spPr>
      </p:cxnSp>
      <p:sp>
        <p:nvSpPr>
          <p:cNvPr id="476" name="Google Shape;476;p33"/>
          <p:cNvSpPr txBox="1"/>
          <p:nvPr/>
        </p:nvSpPr>
        <p:spPr>
          <a:xfrm>
            <a:off x="2625900" y="2227533"/>
            <a:ext cx="29388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Hind"/>
                <a:ea typeface="Hind"/>
                <a:cs typeface="Hind"/>
                <a:sym typeface="Hind"/>
              </a:rPr>
              <a:t>Limited to 15 Q&amp;A pairs per iteration to ensure smooth processing</a:t>
            </a:r>
            <a:endParaRPr dirty="0">
              <a:solidFill>
                <a:schemeClr val="dk1"/>
              </a:solidFill>
              <a:latin typeface="Hind"/>
              <a:ea typeface="Hind"/>
              <a:cs typeface="Hind"/>
              <a:sym typeface="Hind"/>
            </a:endParaRPr>
          </a:p>
        </p:txBody>
      </p:sp>
      <p:sp>
        <p:nvSpPr>
          <p:cNvPr id="477" name="Google Shape;477;p33"/>
          <p:cNvSpPr txBox="1"/>
          <p:nvPr/>
        </p:nvSpPr>
        <p:spPr>
          <a:xfrm>
            <a:off x="715100" y="2150583"/>
            <a:ext cx="14736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Archivo"/>
                <a:ea typeface="Archivo"/>
                <a:cs typeface="Archivo"/>
                <a:sym typeface="Archivo"/>
              </a:rPr>
              <a:t>Batching</a:t>
            </a:r>
            <a:endParaRPr sz="2000" b="1" dirty="0">
              <a:solidFill>
                <a:schemeClr val="dk1"/>
              </a:solidFill>
              <a:latin typeface="Archivo"/>
              <a:ea typeface="Archivo"/>
              <a:cs typeface="Archivo"/>
              <a:sym typeface="Archivo"/>
            </a:endParaRPr>
          </a:p>
        </p:txBody>
      </p:sp>
      <p:cxnSp>
        <p:nvCxnSpPr>
          <p:cNvPr id="478" name="Google Shape;478;p33"/>
          <p:cNvCxnSpPr>
            <a:stCxn id="477" idx="3"/>
            <a:endCxn id="476" idx="1"/>
          </p:cNvCxnSpPr>
          <p:nvPr/>
        </p:nvCxnSpPr>
        <p:spPr>
          <a:xfrm>
            <a:off x="2188700" y="2427633"/>
            <a:ext cx="437100" cy="0"/>
          </a:xfrm>
          <a:prstGeom prst="straightConnector1">
            <a:avLst/>
          </a:prstGeom>
          <a:noFill/>
          <a:ln w="19050" cap="flat" cmpd="sng">
            <a:solidFill>
              <a:schemeClr val="dk1"/>
            </a:solidFill>
            <a:prstDash val="solid"/>
            <a:round/>
            <a:headEnd type="none" w="sm" len="sm"/>
            <a:tailEnd type="triangle" w="sm" len="sm"/>
          </a:ln>
        </p:spPr>
      </p:cxnSp>
      <p:sp>
        <p:nvSpPr>
          <p:cNvPr id="479" name="Google Shape;479;p33"/>
          <p:cNvSpPr txBox="1"/>
          <p:nvPr/>
        </p:nvSpPr>
        <p:spPr>
          <a:xfrm>
            <a:off x="2625900" y="2998717"/>
            <a:ext cx="29388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Hind"/>
                <a:ea typeface="Hind"/>
                <a:cs typeface="Hind"/>
                <a:sym typeface="Hind"/>
              </a:rPr>
              <a:t>Translate diagrams, schemes, and images into description logic</a:t>
            </a:r>
            <a:endParaRPr dirty="0">
              <a:solidFill>
                <a:schemeClr val="dk1"/>
              </a:solidFill>
              <a:latin typeface="Hind"/>
              <a:ea typeface="Hind"/>
              <a:cs typeface="Hind"/>
              <a:sym typeface="Hind"/>
            </a:endParaRPr>
          </a:p>
        </p:txBody>
      </p:sp>
      <p:sp>
        <p:nvSpPr>
          <p:cNvPr id="480" name="Google Shape;480;p33"/>
          <p:cNvSpPr txBox="1"/>
          <p:nvPr/>
        </p:nvSpPr>
        <p:spPr>
          <a:xfrm>
            <a:off x="677331" y="2921767"/>
            <a:ext cx="1663767"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dk1"/>
                </a:solidFill>
                <a:latin typeface="Archivo"/>
                <a:ea typeface="Archivo"/>
                <a:cs typeface="Archivo"/>
                <a:sym typeface="Archivo"/>
              </a:rPr>
              <a:t>Incorporation of Visuals</a:t>
            </a:r>
            <a:endParaRPr sz="1600" b="1" dirty="0">
              <a:solidFill>
                <a:schemeClr val="dk1"/>
              </a:solidFill>
              <a:latin typeface="Archivo"/>
              <a:ea typeface="Archivo"/>
              <a:cs typeface="Archivo"/>
              <a:sym typeface="Archivo"/>
            </a:endParaRPr>
          </a:p>
        </p:txBody>
      </p:sp>
      <p:cxnSp>
        <p:nvCxnSpPr>
          <p:cNvPr id="481" name="Google Shape;481;p33"/>
          <p:cNvCxnSpPr>
            <a:cxnSpLocks/>
            <a:stCxn id="480" idx="3"/>
            <a:endCxn id="479" idx="1"/>
          </p:cNvCxnSpPr>
          <p:nvPr/>
        </p:nvCxnSpPr>
        <p:spPr>
          <a:xfrm>
            <a:off x="2341098" y="3198817"/>
            <a:ext cx="284802" cy="0"/>
          </a:xfrm>
          <a:prstGeom prst="straightConnector1">
            <a:avLst/>
          </a:prstGeom>
          <a:noFill/>
          <a:ln w="19050" cap="flat" cmpd="sng">
            <a:solidFill>
              <a:schemeClr val="dk1"/>
            </a:solidFill>
            <a:prstDash val="solid"/>
            <a:round/>
            <a:headEnd type="none" w="sm" len="sm"/>
            <a:tailEnd type="triangle" w="sm" len="sm"/>
          </a:ln>
        </p:spPr>
      </p:cxnSp>
      <p:sp>
        <p:nvSpPr>
          <p:cNvPr id="482" name="Google Shape;482;p33"/>
          <p:cNvSpPr txBox="1"/>
          <p:nvPr/>
        </p:nvSpPr>
        <p:spPr>
          <a:xfrm>
            <a:off x="2589776" y="3974443"/>
            <a:ext cx="3770798" cy="6217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i="1" dirty="0">
                <a:latin typeface="Hind" panose="02000000000000000000" pitchFamily="2" charset="0"/>
                <a:cs typeface="Hind" panose="02000000000000000000" pitchFamily="2" charset="0"/>
              </a:rPr>
              <a:t>“I want in total 60 questions-answers. Give me now the first 20 messages-answers (big-full responsive answers where is needed) and remember when is necessary translate the visual content into descriptive text. You will continue to produce the rest of the messages-answers, after this prompt, so remember to give them in order of the chapter flow and not rearranged. Remember also you have to include all the knowledge on the pages and represent it in the queries.”</a:t>
            </a:r>
            <a:endParaRPr sz="1000" i="1" dirty="0">
              <a:solidFill>
                <a:schemeClr val="dk1"/>
              </a:solidFill>
              <a:latin typeface="Hind" panose="02000000000000000000" pitchFamily="2" charset="0"/>
              <a:ea typeface="Hind"/>
              <a:cs typeface="Hind" panose="02000000000000000000" pitchFamily="2" charset="0"/>
              <a:sym typeface="Hind"/>
            </a:endParaRPr>
          </a:p>
        </p:txBody>
      </p:sp>
      <p:sp>
        <p:nvSpPr>
          <p:cNvPr id="483" name="Google Shape;483;p33"/>
          <p:cNvSpPr txBox="1"/>
          <p:nvPr/>
        </p:nvSpPr>
        <p:spPr>
          <a:xfrm>
            <a:off x="715100" y="3692950"/>
            <a:ext cx="14736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Archivo"/>
                <a:ea typeface="Archivo"/>
                <a:cs typeface="Archivo"/>
                <a:sym typeface="Archivo"/>
              </a:rPr>
              <a:t>Example prompt</a:t>
            </a:r>
            <a:endParaRPr sz="2000" b="1" dirty="0">
              <a:solidFill>
                <a:schemeClr val="dk1"/>
              </a:solidFill>
              <a:latin typeface="Archivo"/>
              <a:ea typeface="Archivo"/>
              <a:cs typeface="Archivo"/>
              <a:sym typeface="Archivo"/>
            </a:endParaRPr>
          </a:p>
        </p:txBody>
      </p:sp>
      <p:cxnSp>
        <p:nvCxnSpPr>
          <p:cNvPr id="484" name="Google Shape;484;p33"/>
          <p:cNvCxnSpPr>
            <a:cxnSpLocks/>
            <a:stCxn id="483" idx="3"/>
          </p:cNvCxnSpPr>
          <p:nvPr/>
        </p:nvCxnSpPr>
        <p:spPr>
          <a:xfrm>
            <a:off x="2188700" y="3970000"/>
            <a:ext cx="401076" cy="0"/>
          </a:xfrm>
          <a:prstGeom prst="straightConnector1">
            <a:avLst/>
          </a:prstGeom>
          <a:noFill/>
          <a:ln w="19050" cap="flat" cmpd="sng">
            <a:solidFill>
              <a:schemeClr val="dk1"/>
            </a:solidFill>
            <a:prstDash val="solid"/>
            <a:round/>
            <a:headEnd type="none" w="sm" len="sm"/>
            <a:tailEnd type="triangle" w="sm" len="sm"/>
          </a:ln>
        </p:spPr>
      </p:cxnSp>
      <p:cxnSp>
        <p:nvCxnSpPr>
          <p:cNvPr id="485" name="Google Shape;485;p33"/>
          <p:cNvCxnSpPr>
            <a:stCxn id="473" idx="3"/>
          </p:cNvCxnSpPr>
          <p:nvPr/>
        </p:nvCxnSpPr>
        <p:spPr>
          <a:xfrm rot="10800000" flipH="1">
            <a:off x="5564700" y="1503150"/>
            <a:ext cx="1464000" cy="153300"/>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486" name="Google Shape;486;p33"/>
          <p:cNvCxnSpPr>
            <a:stCxn id="476" idx="3"/>
          </p:cNvCxnSpPr>
          <p:nvPr/>
        </p:nvCxnSpPr>
        <p:spPr>
          <a:xfrm rot="10800000" flipH="1">
            <a:off x="5564700" y="2013333"/>
            <a:ext cx="683100" cy="414300"/>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487" name="Google Shape;487;p33"/>
          <p:cNvCxnSpPr>
            <a:stCxn id="479" idx="3"/>
          </p:cNvCxnSpPr>
          <p:nvPr/>
        </p:nvCxnSpPr>
        <p:spPr>
          <a:xfrm rot="10800000" flipH="1">
            <a:off x="5564700" y="2807917"/>
            <a:ext cx="538500" cy="390900"/>
          </a:xfrm>
          <a:prstGeom prst="bentConnector3">
            <a:avLst>
              <a:gd name="adj1" fmla="val 50000"/>
            </a:avLst>
          </a:prstGeom>
          <a:noFill/>
          <a:ln w="19050" cap="flat" cmpd="sng">
            <a:solidFill>
              <a:schemeClr val="dk1"/>
            </a:solidFill>
            <a:prstDash val="dot"/>
            <a:round/>
            <a:headEnd type="none" w="med" len="med"/>
            <a:tailEnd type="oval" w="med" len="med"/>
          </a:ln>
        </p:spPr>
      </p:cxnSp>
      <p:cxnSp>
        <p:nvCxnSpPr>
          <p:cNvPr id="488" name="Google Shape;488;p33"/>
          <p:cNvCxnSpPr>
            <a:cxnSpLocks/>
            <a:stCxn id="482" idx="3"/>
          </p:cNvCxnSpPr>
          <p:nvPr/>
        </p:nvCxnSpPr>
        <p:spPr>
          <a:xfrm flipV="1">
            <a:off x="6360574" y="3545143"/>
            <a:ext cx="167002" cy="740178"/>
          </a:xfrm>
          <a:prstGeom prst="bentConnector2">
            <a:avLst/>
          </a:prstGeom>
          <a:noFill/>
          <a:ln w="19050" cap="flat" cmpd="sng">
            <a:solidFill>
              <a:schemeClr val="dk1"/>
            </a:solidFill>
            <a:prstDash val="dot"/>
            <a:round/>
            <a:headEnd type="none" w="med" len="med"/>
            <a:tailEnd type="oval" w="med" len="med"/>
          </a:ln>
        </p:spPr>
      </p:cxnSp>
      <p:sp>
        <p:nvSpPr>
          <p:cNvPr id="3" name="Google Shape;293;p28">
            <a:extLst>
              <a:ext uri="{FF2B5EF4-FFF2-40B4-BE49-F238E27FC236}">
                <a16:creationId xmlns:a16="http://schemas.microsoft.com/office/drawing/2014/main" id="{758B80BD-9558-AE10-AC04-3CB931574147}"/>
              </a:ext>
            </a:extLst>
          </p:cNvPr>
          <p:cNvSpPr txBox="1"/>
          <p:nvPr/>
        </p:nvSpPr>
        <p:spPr>
          <a:xfrm>
            <a:off x="1661311" y="793279"/>
            <a:ext cx="5821378"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i="1" dirty="0">
                <a:solidFill>
                  <a:schemeClr val="dk1"/>
                </a:solidFill>
                <a:latin typeface="Archivo"/>
                <a:ea typeface="Archivo"/>
                <a:cs typeface="Archivo"/>
                <a:sym typeface="Archivo"/>
              </a:rPr>
              <a:t>Prompt engineering and Q&amp;A generation</a:t>
            </a:r>
          </a:p>
        </p:txBody>
      </p:sp>
      <p:grpSp>
        <p:nvGrpSpPr>
          <p:cNvPr id="10" name="Google Shape;7010;p66">
            <a:extLst>
              <a:ext uri="{FF2B5EF4-FFF2-40B4-BE49-F238E27FC236}">
                <a16:creationId xmlns:a16="http://schemas.microsoft.com/office/drawing/2014/main" id="{FC95AE94-C07F-326B-BE6A-84CCD472DF3E}"/>
              </a:ext>
            </a:extLst>
          </p:cNvPr>
          <p:cNvGrpSpPr/>
          <p:nvPr/>
        </p:nvGrpSpPr>
        <p:grpSpPr>
          <a:xfrm>
            <a:off x="6544073" y="2427633"/>
            <a:ext cx="788059" cy="771184"/>
            <a:chOff x="2349655" y="2979255"/>
            <a:chExt cx="341836" cy="341127"/>
          </a:xfrm>
          <a:solidFill>
            <a:schemeClr val="accent1">
              <a:lumMod val="75000"/>
            </a:schemeClr>
          </a:solidFill>
        </p:grpSpPr>
        <p:sp>
          <p:nvSpPr>
            <p:cNvPr id="11" name="Google Shape;7011;p66">
              <a:extLst>
                <a:ext uri="{FF2B5EF4-FFF2-40B4-BE49-F238E27FC236}">
                  <a16:creationId xmlns:a16="http://schemas.microsoft.com/office/drawing/2014/main" id="{0EE67E5C-A6AB-520F-C99D-229EDC3E109D}"/>
                </a:ext>
              </a:extLst>
            </p:cNvPr>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12;p66">
              <a:extLst>
                <a:ext uri="{FF2B5EF4-FFF2-40B4-BE49-F238E27FC236}">
                  <a16:creationId xmlns:a16="http://schemas.microsoft.com/office/drawing/2014/main" id="{CF9D91BD-BA9D-2CB6-C25C-C35476F2BF18}"/>
                </a:ext>
              </a:extLst>
            </p:cNvPr>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13;p66">
              <a:extLst>
                <a:ext uri="{FF2B5EF4-FFF2-40B4-BE49-F238E27FC236}">
                  <a16:creationId xmlns:a16="http://schemas.microsoft.com/office/drawing/2014/main" id="{5AF969A7-502A-7539-7D42-30C80DD0E9B7}"/>
                </a:ext>
              </a:extLst>
            </p:cNvPr>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14;p66">
              <a:extLst>
                <a:ext uri="{FF2B5EF4-FFF2-40B4-BE49-F238E27FC236}">
                  <a16:creationId xmlns:a16="http://schemas.microsoft.com/office/drawing/2014/main" id="{D04013D4-2D1C-9FAF-6056-4073B85E8E72}"/>
                </a:ext>
              </a:extLst>
            </p:cNvPr>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15;p66">
              <a:extLst>
                <a:ext uri="{FF2B5EF4-FFF2-40B4-BE49-F238E27FC236}">
                  <a16:creationId xmlns:a16="http://schemas.microsoft.com/office/drawing/2014/main" id="{E911B769-3571-DEC0-0FA0-A8518684F0AD}"/>
                </a:ext>
              </a:extLst>
            </p:cNvPr>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2">
          <a:extLst>
            <a:ext uri="{FF2B5EF4-FFF2-40B4-BE49-F238E27FC236}">
              <a16:creationId xmlns:a16="http://schemas.microsoft.com/office/drawing/2014/main" id="{91CFFE3E-19C1-447B-9C15-2A7E94FC23ED}"/>
            </a:ext>
          </a:extLst>
        </p:cNvPr>
        <p:cNvGrpSpPr/>
        <p:nvPr/>
      </p:nvGrpSpPr>
      <p:grpSpPr>
        <a:xfrm>
          <a:off x="0" y="0"/>
          <a:ext cx="0" cy="0"/>
          <a:chOff x="0" y="0"/>
          <a:chExt cx="0" cy="0"/>
        </a:xfrm>
      </p:grpSpPr>
      <p:sp>
        <p:nvSpPr>
          <p:cNvPr id="833" name="Google Shape;833;p42">
            <a:extLst>
              <a:ext uri="{FF2B5EF4-FFF2-40B4-BE49-F238E27FC236}">
                <a16:creationId xmlns:a16="http://schemas.microsoft.com/office/drawing/2014/main" id="{9B0D60C2-1769-C132-B26D-A6ABA48DBD1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Iterative review and refinement</a:t>
            </a:r>
            <a:endParaRPr dirty="0"/>
          </a:p>
        </p:txBody>
      </p:sp>
      <p:sp>
        <p:nvSpPr>
          <p:cNvPr id="834" name="Google Shape;834;p42">
            <a:extLst>
              <a:ext uri="{FF2B5EF4-FFF2-40B4-BE49-F238E27FC236}">
                <a16:creationId xmlns:a16="http://schemas.microsoft.com/office/drawing/2014/main" id="{83F12AB3-214C-9CAA-932B-6F05FCEE57B4}"/>
              </a:ext>
            </a:extLst>
          </p:cNvPr>
          <p:cNvSpPr txBox="1">
            <a:spLocks noGrp="1"/>
          </p:cNvSpPr>
          <p:nvPr>
            <p:ph type="body" idx="1"/>
          </p:nvPr>
        </p:nvSpPr>
        <p:spPr>
          <a:xfrm>
            <a:off x="720000" y="897941"/>
            <a:ext cx="8024375" cy="264859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lang="en-US" sz="1600" dirty="0"/>
          </a:p>
          <a:p>
            <a:pPr marL="0" lvl="0" indent="0" algn="l" rtl="0">
              <a:lnSpc>
                <a:spcPct val="100000"/>
              </a:lnSpc>
              <a:spcBef>
                <a:spcPts val="0"/>
              </a:spcBef>
              <a:spcAft>
                <a:spcPts val="0"/>
              </a:spcAft>
              <a:buNone/>
            </a:pPr>
            <a:endParaRPr lang="en-US" sz="1600" dirty="0"/>
          </a:p>
          <a:p>
            <a:pPr marL="342900" lvl="0" indent="-342900" algn="l" rtl="0">
              <a:lnSpc>
                <a:spcPct val="100000"/>
              </a:lnSpc>
              <a:spcBef>
                <a:spcPts val="0"/>
              </a:spcBef>
              <a:spcAft>
                <a:spcPts val="0"/>
              </a:spcAft>
              <a:buAutoNum type="arabicPeriod"/>
            </a:pPr>
            <a:r>
              <a:rPr lang="en-US" sz="1600" b="1" dirty="0"/>
              <a:t>Post-generation review:</a:t>
            </a:r>
          </a:p>
          <a:p>
            <a:pPr marL="285750" indent="-285750">
              <a:lnSpc>
                <a:spcPct val="100000"/>
              </a:lnSpc>
            </a:pPr>
            <a:r>
              <a:rPr lang="en-US" sz="1600" dirty="0"/>
              <a:t>Check the relevance and alignment of Q&amp;A pairs with ontology engineering goals.</a:t>
            </a:r>
          </a:p>
          <a:p>
            <a:pPr marL="285750" indent="-285750">
              <a:lnSpc>
                <a:spcPct val="100000"/>
              </a:lnSpc>
            </a:pPr>
            <a:r>
              <a:rPr lang="en-US" sz="1600" dirty="0"/>
              <a:t>Remove generic or irrelevant question (e.g. Summarize the chapter 6 and give the key points of it”).</a:t>
            </a:r>
          </a:p>
          <a:p>
            <a:pPr marL="0" lvl="0" indent="0" algn="l" rtl="0">
              <a:lnSpc>
                <a:spcPct val="100000"/>
              </a:lnSpc>
              <a:spcBef>
                <a:spcPts val="0"/>
              </a:spcBef>
              <a:spcAft>
                <a:spcPts val="0"/>
              </a:spcAft>
              <a:buNone/>
            </a:pPr>
            <a:r>
              <a:rPr lang="en-US" sz="1600" b="1" dirty="0"/>
              <a:t>2.     Refinement:</a:t>
            </a:r>
          </a:p>
          <a:p>
            <a:pPr marL="0" lvl="0" indent="0" algn="l" rtl="0">
              <a:lnSpc>
                <a:spcPct val="100000"/>
              </a:lnSpc>
              <a:spcBef>
                <a:spcPts val="0"/>
              </a:spcBef>
              <a:spcAft>
                <a:spcPts val="0"/>
              </a:spcAft>
              <a:buNone/>
            </a:pPr>
            <a:r>
              <a:rPr lang="en-US" sz="1600" dirty="0"/>
              <a:t>Ensure questions explore ontology-related semantics, such as:</a:t>
            </a:r>
          </a:p>
          <a:p>
            <a:pPr marL="285750" indent="-285750">
              <a:lnSpc>
                <a:spcPct val="100000"/>
              </a:lnSpc>
            </a:pPr>
            <a:r>
              <a:rPr lang="en-US" sz="1600" dirty="0"/>
              <a:t>Classes, relations, and properties</a:t>
            </a:r>
          </a:p>
          <a:p>
            <a:pPr marL="285750" indent="-285750">
              <a:lnSpc>
                <a:spcPct val="100000"/>
              </a:lnSpc>
            </a:pPr>
            <a:r>
              <a:rPr lang="en-US" sz="1600" dirty="0"/>
              <a:t>RDF, OWL, SPARQL concepts</a:t>
            </a:r>
          </a:p>
          <a:p>
            <a:pPr marL="285750" indent="-285750">
              <a:lnSpc>
                <a:spcPct val="100000"/>
              </a:lnSpc>
            </a:pPr>
            <a:r>
              <a:rPr lang="en-US" sz="1600" dirty="0"/>
              <a:t>Application of visual elements in description logic</a:t>
            </a:r>
          </a:p>
        </p:txBody>
      </p:sp>
      <p:grpSp>
        <p:nvGrpSpPr>
          <p:cNvPr id="835" name="Google Shape;835;p42">
            <a:extLst>
              <a:ext uri="{FF2B5EF4-FFF2-40B4-BE49-F238E27FC236}">
                <a16:creationId xmlns:a16="http://schemas.microsoft.com/office/drawing/2014/main" id="{6D80C914-C453-347B-8606-2E0B6FA216DF}"/>
              </a:ext>
            </a:extLst>
          </p:cNvPr>
          <p:cNvGrpSpPr/>
          <p:nvPr/>
        </p:nvGrpSpPr>
        <p:grpSpPr>
          <a:xfrm>
            <a:off x="0" y="3733700"/>
            <a:ext cx="2226100" cy="874800"/>
            <a:chOff x="0" y="-176475"/>
            <a:chExt cx="2226100" cy="874800"/>
          </a:xfrm>
        </p:grpSpPr>
        <p:sp>
          <p:nvSpPr>
            <p:cNvPr id="836" name="Google Shape;836;p42">
              <a:extLst>
                <a:ext uri="{FF2B5EF4-FFF2-40B4-BE49-F238E27FC236}">
                  <a16:creationId xmlns:a16="http://schemas.microsoft.com/office/drawing/2014/main" id="{E0B3DDAC-28FB-A57C-0A65-AEB0B25F5DD3}"/>
                </a:ext>
              </a:extLst>
            </p:cNvPr>
            <p:cNvSpPr/>
            <p:nvPr/>
          </p:nvSpPr>
          <p:spPr>
            <a:xfrm>
              <a:off x="1351300" y="-176475"/>
              <a:ext cx="874800" cy="874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837" name="Google Shape;837;p42">
              <a:extLst>
                <a:ext uri="{FF2B5EF4-FFF2-40B4-BE49-F238E27FC236}">
                  <a16:creationId xmlns:a16="http://schemas.microsoft.com/office/drawing/2014/main" id="{43214BC2-73BC-459E-DABB-EF0BAAE5469F}"/>
                </a:ext>
              </a:extLst>
            </p:cNvPr>
            <p:cNvSpPr/>
            <p:nvPr/>
          </p:nvSpPr>
          <p:spPr>
            <a:xfrm>
              <a:off x="261000" y="130475"/>
              <a:ext cx="1237200" cy="2610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cxnSp>
          <p:nvCxnSpPr>
            <p:cNvPr id="838" name="Google Shape;838;p42">
              <a:extLst>
                <a:ext uri="{FF2B5EF4-FFF2-40B4-BE49-F238E27FC236}">
                  <a16:creationId xmlns:a16="http://schemas.microsoft.com/office/drawing/2014/main" id="{37111856-93EA-69D4-E47B-B11E23F671E0}"/>
                </a:ext>
              </a:extLst>
            </p:cNvPr>
            <p:cNvCxnSpPr/>
            <p:nvPr/>
          </p:nvCxnSpPr>
          <p:spPr>
            <a:xfrm>
              <a:off x="0" y="260950"/>
              <a:ext cx="1789500" cy="0"/>
            </a:xfrm>
            <a:prstGeom prst="straightConnector1">
              <a:avLst/>
            </a:prstGeom>
            <a:noFill/>
            <a:ln w="19050" cap="flat" cmpd="sng">
              <a:solidFill>
                <a:schemeClr val="dk1"/>
              </a:solidFill>
              <a:prstDash val="solid"/>
              <a:round/>
              <a:headEnd type="none" w="med" len="med"/>
              <a:tailEnd type="none" w="med" len="med"/>
            </a:ln>
          </p:spPr>
        </p:cxnSp>
      </p:grpSp>
      <p:sp>
        <p:nvSpPr>
          <p:cNvPr id="2" name="Google Shape;293;p28">
            <a:extLst>
              <a:ext uri="{FF2B5EF4-FFF2-40B4-BE49-F238E27FC236}">
                <a16:creationId xmlns:a16="http://schemas.microsoft.com/office/drawing/2014/main" id="{E245E2F6-0234-8A2A-B4D4-163FD8B0E833}"/>
              </a:ext>
            </a:extLst>
          </p:cNvPr>
          <p:cNvSpPr txBox="1"/>
          <p:nvPr/>
        </p:nvSpPr>
        <p:spPr>
          <a:xfrm>
            <a:off x="1548143" y="882937"/>
            <a:ext cx="5821378"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i="1" dirty="0">
                <a:solidFill>
                  <a:schemeClr val="dk1"/>
                </a:solidFill>
                <a:latin typeface="Archivo"/>
                <a:ea typeface="Archivo"/>
                <a:cs typeface="Archivo"/>
                <a:sym typeface="Archivo"/>
              </a:rPr>
              <a:t>Curation of Generated Content</a:t>
            </a:r>
            <a:endParaRPr sz="1800" b="1" i="1" dirty="0">
              <a:solidFill>
                <a:schemeClr val="dk1"/>
              </a:solidFill>
              <a:latin typeface="Archivo"/>
              <a:ea typeface="Archivo"/>
              <a:cs typeface="Archivo"/>
              <a:sym typeface="Archivo"/>
            </a:endParaRPr>
          </a:p>
        </p:txBody>
      </p:sp>
    </p:spTree>
    <p:extLst>
      <p:ext uri="{BB962C8B-B14F-4D97-AF65-F5344CB8AC3E}">
        <p14:creationId xmlns:p14="http://schemas.microsoft.com/office/powerpoint/2010/main" val="809103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4">
          <a:extLst>
            <a:ext uri="{FF2B5EF4-FFF2-40B4-BE49-F238E27FC236}">
              <a16:creationId xmlns:a16="http://schemas.microsoft.com/office/drawing/2014/main" id="{C0080D60-4DA8-B675-11F8-A365B680D7FA}"/>
            </a:ext>
          </a:extLst>
        </p:cNvPr>
        <p:cNvGrpSpPr/>
        <p:nvPr/>
      </p:nvGrpSpPr>
      <p:grpSpPr>
        <a:xfrm>
          <a:off x="0" y="0"/>
          <a:ext cx="0" cy="0"/>
          <a:chOff x="0" y="0"/>
          <a:chExt cx="0" cy="0"/>
        </a:xfrm>
      </p:grpSpPr>
      <p:sp>
        <p:nvSpPr>
          <p:cNvPr id="595" name="Google Shape;595;p38">
            <a:extLst>
              <a:ext uri="{FF2B5EF4-FFF2-40B4-BE49-F238E27FC236}">
                <a16:creationId xmlns:a16="http://schemas.microsoft.com/office/drawing/2014/main" id="{66314DD7-C09F-3513-FC1E-F7B4D1E5F79D}"/>
              </a:ext>
            </a:extLst>
          </p:cNvPr>
          <p:cNvSpPr txBox="1">
            <a:spLocks noGrp="1"/>
          </p:cNvSpPr>
          <p:nvPr>
            <p:ph type="title"/>
          </p:nvPr>
        </p:nvSpPr>
        <p:spPr>
          <a:xfrm>
            <a:off x="-1277116" y="496240"/>
            <a:ext cx="630895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JSONL File Creation</a:t>
            </a:r>
            <a:endParaRPr dirty="0"/>
          </a:p>
        </p:txBody>
      </p:sp>
      <p:sp>
        <p:nvSpPr>
          <p:cNvPr id="2" name="Google Shape;293;p28">
            <a:extLst>
              <a:ext uri="{FF2B5EF4-FFF2-40B4-BE49-F238E27FC236}">
                <a16:creationId xmlns:a16="http://schemas.microsoft.com/office/drawing/2014/main" id="{FDB2DD6B-DC79-A4AA-AF46-C110A54BB031}"/>
              </a:ext>
            </a:extLst>
          </p:cNvPr>
          <p:cNvSpPr txBox="1"/>
          <p:nvPr/>
        </p:nvSpPr>
        <p:spPr>
          <a:xfrm>
            <a:off x="-1249378" y="881147"/>
            <a:ext cx="5821378"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i="1" dirty="0">
                <a:solidFill>
                  <a:schemeClr val="dk1"/>
                </a:solidFill>
                <a:latin typeface="Archivo"/>
                <a:ea typeface="Archivo"/>
                <a:cs typeface="Archivo"/>
                <a:sym typeface="Archivo"/>
              </a:rPr>
              <a:t>Compiling Curated Q&amp;A pairs</a:t>
            </a:r>
            <a:endParaRPr sz="1800" b="1" i="1" dirty="0">
              <a:solidFill>
                <a:schemeClr val="dk1"/>
              </a:solidFill>
              <a:latin typeface="Archivo"/>
              <a:ea typeface="Archivo"/>
              <a:cs typeface="Archivo"/>
              <a:sym typeface="Archivo"/>
            </a:endParaRPr>
          </a:p>
        </p:txBody>
      </p:sp>
      <p:sp>
        <p:nvSpPr>
          <p:cNvPr id="3" name="Google Shape;834;p42">
            <a:extLst>
              <a:ext uri="{FF2B5EF4-FFF2-40B4-BE49-F238E27FC236}">
                <a16:creationId xmlns:a16="http://schemas.microsoft.com/office/drawing/2014/main" id="{5C450271-9728-04C8-1125-AEA117B4DE9B}"/>
              </a:ext>
            </a:extLst>
          </p:cNvPr>
          <p:cNvSpPr txBox="1">
            <a:spLocks/>
          </p:cNvSpPr>
          <p:nvPr/>
        </p:nvSpPr>
        <p:spPr>
          <a:xfrm>
            <a:off x="118312" y="1247453"/>
            <a:ext cx="3515434" cy="26485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b="1" dirty="0"/>
          </a:p>
          <a:p>
            <a:endParaRPr lang="en-US" sz="1600" b="1" dirty="0"/>
          </a:p>
          <a:p>
            <a:pPr marL="342900" indent="-342900">
              <a:buFont typeface="Arial"/>
              <a:buAutoNum type="arabicPeriod"/>
            </a:pPr>
            <a:r>
              <a:rPr lang="en-US" sz="1600" b="1" dirty="0"/>
              <a:t>File structure</a:t>
            </a:r>
          </a:p>
          <a:p>
            <a:pPr marL="342900" indent="-342900">
              <a:buAutoNum type="arabicPeriod" startAt="2"/>
            </a:pPr>
            <a:r>
              <a:rPr lang="en-US" sz="1600" b="1" dirty="0"/>
              <a:t>Outcome: </a:t>
            </a:r>
            <a:r>
              <a:rPr lang="en-US" sz="1600" dirty="0"/>
              <a:t>Structured dataset for  </a:t>
            </a:r>
          </a:p>
          <a:p>
            <a:r>
              <a:rPr lang="en-US" sz="1600" dirty="0"/>
              <a:t>                        fine-tuning GPT-4</a:t>
            </a:r>
          </a:p>
        </p:txBody>
      </p:sp>
      <p:pic>
        <p:nvPicPr>
          <p:cNvPr id="5" name="Εικόνα 4" descr="Εικόνα που περιέχει κείμενο, στιγμιότυπο οθόνης, γραμματοσειρά, γράμμα&#10;&#10;Περιγραφή που δημιουργήθηκε αυτόματα">
            <a:extLst>
              <a:ext uri="{FF2B5EF4-FFF2-40B4-BE49-F238E27FC236}">
                <a16:creationId xmlns:a16="http://schemas.microsoft.com/office/drawing/2014/main" id="{A4811BF0-ED75-4D3E-0AAF-E887C7773E5A}"/>
              </a:ext>
            </a:extLst>
          </p:cNvPr>
          <p:cNvPicPr>
            <a:picLocks noChangeAspect="1"/>
          </p:cNvPicPr>
          <p:nvPr/>
        </p:nvPicPr>
        <p:blipFill>
          <a:blip r:embed="rId3"/>
          <a:srcRect l="17079"/>
          <a:stretch/>
        </p:blipFill>
        <p:spPr>
          <a:xfrm>
            <a:off x="3736691" y="487905"/>
            <a:ext cx="5288997" cy="4341550"/>
          </a:xfrm>
          <a:prstGeom prst="rect">
            <a:avLst/>
          </a:prstGeom>
        </p:spPr>
      </p:pic>
    </p:spTree>
    <p:extLst>
      <p:ext uri="{BB962C8B-B14F-4D97-AF65-F5344CB8AC3E}">
        <p14:creationId xmlns:p14="http://schemas.microsoft.com/office/powerpoint/2010/main" val="3008350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549D8B02-0855-15AF-5EEB-FB71EEF239AD}"/>
            </a:ext>
          </a:extLst>
        </p:cNvPr>
        <p:cNvGrpSpPr/>
        <p:nvPr/>
      </p:nvGrpSpPr>
      <p:grpSpPr>
        <a:xfrm>
          <a:off x="0" y="0"/>
          <a:ext cx="0" cy="0"/>
          <a:chOff x="0" y="0"/>
          <a:chExt cx="0" cy="0"/>
        </a:xfrm>
      </p:grpSpPr>
      <p:grpSp>
        <p:nvGrpSpPr>
          <p:cNvPr id="395" name="Google Shape;395;p31">
            <a:extLst>
              <a:ext uri="{FF2B5EF4-FFF2-40B4-BE49-F238E27FC236}">
                <a16:creationId xmlns:a16="http://schemas.microsoft.com/office/drawing/2014/main" id="{252DB12A-C386-C828-0075-1A8ADFA842A2}"/>
              </a:ext>
            </a:extLst>
          </p:cNvPr>
          <p:cNvGrpSpPr/>
          <p:nvPr/>
        </p:nvGrpSpPr>
        <p:grpSpPr>
          <a:xfrm>
            <a:off x="4572001" y="3337200"/>
            <a:ext cx="558867" cy="586691"/>
            <a:chOff x="4572010" y="3410250"/>
            <a:chExt cx="558867" cy="586691"/>
          </a:xfrm>
        </p:grpSpPr>
        <p:sp>
          <p:nvSpPr>
            <p:cNvPr id="396" name="Google Shape;396;p31">
              <a:extLst>
                <a:ext uri="{FF2B5EF4-FFF2-40B4-BE49-F238E27FC236}">
                  <a16:creationId xmlns:a16="http://schemas.microsoft.com/office/drawing/2014/main" id="{4FE539D6-5336-992B-4B59-64FE4F2305C2}"/>
                </a:ext>
              </a:extLst>
            </p:cNvPr>
            <p:cNvSpPr/>
            <p:nvPr/>
          </p:nvSpPr>
          <p:spPr>
            <a:xfrm>
              <a:off x="4572010" y="3410250"/>
              <a:ext cx="558867" cy="586691"/>
            </a:xfrm>
            <a:custGeom>
              <a:avLst/>
              <a:gdLst/>
              <a:ahLst/>
              <a:cxnLst/>
              <a:rect l="l" t="t" r="r" b="b"/>
              <a:pathLst>
                <a:path w="1062" h="1115" extrusionOk="0">
                  <a:moveTo>
                    <a:pt x="687" y="1114"/>
                  </a:moveTo>
                  <a:lnTo>
                    <a:pt x="1061" y="209"/>
                  </a:lnTo>
                  <a:lnTo>
                    <a:pt x="1061" y="209"/>
                  </a:lnTo>
                  <a:cubicBezTo>
                    <a:pt x="734" y="75"/>
                    <a:pt x="376" y="0"/>
                    <a:pt x="0" y="0"/>
                  </a:cubicBezTo>
                  <a:lnTo>
                    <a:pt x="0" y="978"/>
                  </a:lnTo>
                  <a:lnTo>
                    <a:pt x="0" y="978"/>
                  </a:lnTo>
                  <a:cubicBezTo>
                    <a:pt x="243" y="978"/>
                    <a:pt x="475" y="1026"/>
                    <a:pt x="687" y="111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7" name="Google Shape;397;p31">
              <a:extLst>
                <a:ext uri="{FF2B5EF4-FFF2-40B4-BE49-F238E27FC236}">
                  <a16:creationId xmlns:a16="http://schemas.microsoft.com/office/drawing/2014/main" id="{AA2DF00E-DBB5-959E-AE9D-AA5B3B1DBD79}"/>
                </a:ext>
              </a:extLst>
            </p:cNvPr>
            <p:cNvSpPr/>
            <p:nvPr/>
          </p:nvSpPr>
          <p:spPr>
            <a:xfrm>
              <a:off x="4767225" y="3542865"/>
              <a:ext cx="50400" cy="5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grpSp>
        <p:nvGrpSpPr>
          <p:cNvPr id="398" name="Google Shape;398;p31">
            <a:extLst>
              <a:ext uri="{FF2B5EF4-FFF2-40B4-BE49-F238E27FC236}">
                <a16:creationId xmlns:a16="http://schemas.microsoft.com/office/drawing/2014/main" id="{50E45AAC-766D-AEB7-415E-E445CB5E1DB4}"/>
              </a:ext>
            </a:extLst>
          </p:cNvPr>
          <p:cNvGrpSpPr/>
          <p:nvPr/>
        </p:nvGrpSpPr>
        <p:grpSpPr>
          <a:xfrm>
            <a:off x="4013133" y="3337200"/>
            <a:ext cx="558866" cy="586691"/>
            <a:chOff x="4013142" y="3410250"/>
            <a:chExt cx="558866" cy="586691"/>
          </a:xfrm>
        </p:grpSpPr>
        <p:sp>
          <p:nvSpPr>
            <p:cNvPr id="399" name="Google Shape;399;p31">
              <a:extLst>
                <a:ext uri="{FF2B5EF4-FFF2-40B4-BE49-F238E27FC236}">
                  <a16:creationId xmlns:a16="http://schemas.microsoft.com/office/drawing/2014/main" id="{3920983A-15DF-9B6B-B199-3D12778C0539}"/>
                </a:ext>
              </a:extLst>
            </p:cNvPr>
            <p:cNvSpPr/>
            <p:nvPr/>
          </p:nvSpPr>
          <p:spPr>
            <a:xfrm>
              <a:off x="4013142" y="3410250"/>
              <a:ext cx="558866" cy="586691"/>
            </a:xfrm>
            <a:custGeom>
              <a:avLst/>
              <a:gdLst/>
              <a:ahLst/>
              <a:cxnLst/>
              <a:rect l="l" t="t" r="r" b="b"/>
              <a:pathLst>
                <a:path w="1061" h="1115" extrusionOk="0">
                  <a:moveTo>
                    <a:pt x="1060" y="978"/>
                  </a:moveTo>
                  <a:lnTo>
                    <a:pt x="1060" y="0"/>
                  </a:lnTo>
                  <a:lnTo>
                    <a:pt x="1060" y="0"/>
                  </a:lnTo>
                  <a:cubicBezTo>
                    <a:pt x="684" y="0"/>
                    <a:pt x="326" y="75"/>
                    <a:pt x="0" y="209"/>
                  </a:cubicBezTo>
                  <a:lnTo>
                    <a:pt x="374" y="1114"/>
                  </a:lnTo>
                  <a:lnTo>
                    <a:pt x="374" y="1114"/>
                  </a:lnTo>
                  <a:cubicBezTo>
                    <a:pt x="585" y="1026"/>
                    <a:pt x="817" y="978"/>
                    <a:pt x="1060" y="9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0" name="Google Shape;400;p31">
              <a:extLst>
                <a:ext uri="{FF2B5EF4-FFF2-40B4-BE49-F238E27FC236}">
                  <a16:creationId xmlns:a16="http://schemas.microsoft.com/office/drawing/2014/main" id="{09A7CE3B-C5A2-75A7-A78D-0376F7309533}"/>
                </a:ext>
              </a:extLst>
            </p:cNvPr>
            <p:cNvSpPr/>
            <p:nvPr/>
          </p:nvSpPr>
          <p:spPr>
            <a:xfrm>
              <a:off x="4279625" y="3555900"/>
              <a:ext cx="50400" cy="50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sp>
        <p:nvSpPr>
          <p:cNvPr id="407" name="Google Shape;407;p31">
            <a:extLst>
              <a:ext uri="{FF2B5EF4-FFF2-40B4-BE49-F238E27FC236}">
                <a16:creationId xmlns:a16="http://schemas.microsoft.com/office/drawing/2014/main" id="{456FE593-7D76-8239-81BF-871D7AB3373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 Encountered</a:t>
            </a:r>
            <a:endParaRPr dirty="0"/>
          </a:p>
        </p:txBody>
      </p:sp>
      <p:sp>
        <p:nvSpPr>
          <p:cNvPr id="408" name="Google Shape;408;p31">
            <a:extLst>
              <a:ext uri="{FF2B5EF4-FFF2-40B4-BE49-F238E27FC236}">
                <a16:creationId xmlns:a16="http://schemas.microsoft.com/office/drawing/2014/main" id="{0D547B61-EF67-ECCD-939F-4BADFC9266A3}"/>
              </a:ext>
            </a:extLst>
          </p:cNvPr>
          <p:cNvSpPr txBox="1"/>
          <p:nvPr/>
        </p:nvSpPr>
        <p:spPr>
          <a:xfrm>
            <a:off x="5337307" y="2322170"/>
            <a:ext cx="2308200" cy="648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Hind"/>
                <a:ea typeface="Hind"/>
                <a:cs typeface="Hind"/>
                <a:sym typeface="Hind"/>
              </a:rPr>
              <a:t>Approach: Manual verification of generated description logic</a:t>
            </a:r>
            <a:endParaRPr dirty="0">
              <a:solidFill>
                <a:schemeClr val="dk1"/>
              </a:solidFill>
              <a:latin typeface="Hind"/>
              <a:ea typeface="Hind"/>
              <a:cs typeface="Hind"/>
              <a:sym typeface="Hind"/>
            </a:endParaRPr>
          </a:p>
        </p:txBody>
      </p:sp>
      <p:sp>
        <p:nvSpPr>
          <p:cNvPr id="411" name="Google Shape;411;p31">
            <a:extLst>
              <a:ext uri="{FF2B5EF4-FFF2-40B4-BE49-F238E27FC236}">
                <a16:creationId xmlns:a16="http://schemas.microsoft.com/office/drawing/2014/main" id="{6175CE19-F247-D5A2-0ADF-9EED2DC5E4CB}"/>
              </a:ext>
            </a:extLst>
          </p:cNvPr>
          <p:cNvSpPr txBox="1"/>
          <p:nvPr/>
        </p:nvSpPr>
        <p:spPr>
          <a:xfrm>
            <a:off x="5337307" y="1755015"/>
            <a:ext cx="2308200"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i="1" dirty="0">
                <a:solidFill>
                  <a:schemeClr val="dk1"/>
                </a:solidFill>
                <a:latin typeface="Archivo"/>
                <a:ea typeface="Archivo"/>
                <a:cs typeface="Archivo"/>
                <a:sym typeface="Archivo"/>
              </a:rPr>
              <a:t>Translating visuals into text</a:t>
            </a:r>
            <a:endParaRPr sz="2000" b="1" i="1" dirty="0">
              <a:solidFill>
                <a:schemeClr val="dk1"/>
              </a:solidFill>
              <a:latin typeface="Archivo"/>
              <a:ea typeface="Archivo"/>
              <a:cs typeface="Archivo"/>
              <a:sym typeface="Archivo"/>
            </a:endParaRPr>
          </a:p>
        </p:txBody>
      </p:sp>
      <p:sp>
        <p:nvSpPr>
          <p:cNvPr id="414" name="Google Shape;414;p31">
            <a:extLst>
              <a:ext uri="{FF2B5EF4-FFF2-40B4-BE49-F238E27FC236}">
                <a16:creationId xmlns:a16="http://schemas.microsoft.com/office/drawing/2014/main" id="{2C9E6ECB-D2CD-67A9-2073-B0441193D1EC}"/>
              </a:ext>
            </a:extLst>
          </p:cNvPr>
          <p:cNvSpPr txBox="1"/>
          <p:nvPr/>
        </p:nvSpPr>
        <p:spPr>
          <a:xfrm>
            <a:off x="967342" y="2821330"/>
            <a:ext cx="2308200" cy="648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Hind"/>
                <a:ea typeface="Hind"/>
                <a:cs typeface="Hind"/>
                <a:sym typeface="Hind"/>
              </a:rPr>
              <a:t>Solution: Limited prompts to smaller batches (15 pairs)</a:t>
            </a:r>
            <a:endParaRPr dirty="0">
              <a:solidFill>
                <a:schemeClr val="dk1"/>
              </a:solidFill>
              <a:latin typeface="Hind"/>
              <a:ea typeface="Hind"/>
              <a:cs typeface="Hind"/>
              <a:sym typeface="Hind"/>
            </a:endParaRPr>
          </a:p>
        </p:txBody>
      </p:sp>
      <p:sp>
        <p:nvSpPr>
          <p:cNvPr id="417" name="Google Shape;417;p31">
            <a:extLst>
              <a:ext uri="{FF2B5EF4-FFF2-40B4-BE49-F238E27FC236}">
                <a16:creationId xmlns:a16="http://schemas.microsoft.com/office/drawing/2014/main" id="{53FF1029-D624-3392-E2C4-67F54549A3E8}"/>
              </a:ext>
            </a:extLst>
          </p:cNvPr>
          <p:cNvSpPr txBox="1"/>
          <p:nvPr/>
        </p:nvSpPr>
        <p:spPr>
          <a:xfrm>
            <a:off x="967291" y="2322170"/>
            <a:ext cx="2308200" cy="554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i="1" dirty="0">
                <a:solidFill>
                  <a:schemeClr val="dk1"/>
                </a:solidFill>
                <a:latin typeface="Archivo"/>
                <a:ea typeface="Archivo"/>
                <a:cs typeface="Archivo"/>
                <a:sym typeface="Archivo"/>
              </a:rPr>
              <a:t>GPT-4 stopping prematurely during Q&amp;A generation</a:t>
            </a:r>
            <a:endParaRPr sz="2000" b="1" i="1" dirty="0">
              <a:solidFill>
                <a:schemeClr val="dk1"/>
              </a:solidFill>
              <a:latin typeface="Archivo"/>
              <a:ea typeface="Archivo"/>
              <a:cs typeface="Archivo"/>
              <a:sym typeface="Archivo"/>
            </a:endParaRPr>
          </a:p>
        </p:txBody>
      </p:sp>
      <p:cxnSp>
        <p:nvCxnSpPr>
          <p:cNvPr id="420" name="Google Shape;420;p31">
            <a:extLst>
              <a:ext uri="{FF2B5EF4-FFF2-40B4-BE49-F238E27FC236}">
                <a16:creationId xmlns:a16="http://schemas.microsoft.com/office/drawing/2014/main" id="{1003F292-1536-1E01-A9E0-83A331A6B7F6}"/>
              </a:ext>
            </a:extLst>
          </p:cNvPr>
          <p:cNvCxnSpPr>
            <a:stCxn id="417" idx="3"/>
            <a:endCxn id="400" idx="0"/>
          </p:cNvCxnSpPr>
          <p:nvPr/>
        </p:nvCxnSpPr>
        <p:spPr>
          <a:xfrm>
            <a:off x="3275491" y="2599220"/>
            <a:ext cx="1029325" cy="883630"/>
          </a:xfrm>
          <a:prstGeom prst="bentConnector2">
            <a:avLst/>
          </a:prstGeom>
          <a:noFill/>
          <a:ln w="19050" cap="flat" cmpd="sng">
            <a:solidFill>
              <a:schemeClr val="dk1"/>
            </a:solidFill>
            <a:prstDash val="dot"/>
            <a:round/>
            <a:headEnd type="none" w="med" len="med"/>
            <a:tailEnd type="oval" w="med" len="med"/>
          </a:ln>
        </p:spPr>
      </p:cxnSp>
      <p:cxnSp>
        <p:nvCxnSpPr>
          <p:cNvPr id="423" name="Google Shape;423;p31">
            <a:extLst>
              <a:ext uri="{FF2B5EF4-FFF2-40B4-BE49-F238E27FC236}">
                <a16:creationId xmlns:a16="http://schemas.microsoft.com/office/drawing/2014/main" id="{360B9880-6B0B-DE2D-A146-776CB21B8CCD}"/>
              </a:ext>
            </a:extLst>
          </p:cNvPr>
          <p:cNvCxnSpPr>
            <a:stCxn id="411" idx="1"/>
            <a:endCxn id="397" idx="0"/>
          </p:cNvCxnSpPr>
          <p:nvPr/>
        </p:nvCxnSpPr>
        <p:spPr>
          <a:xfrm rot="10800000" flipV="1">
            <a:off x="4792417" y="2032065"/>
            <a:ext cx="544891" cy="1437750"/>
          </a:xfrm>
          <a:prstGeom prst="bentConnector2">
            <a:avLst/>
          </a:prstGeom>
          <a:noFill/>
          <a:ln w="19050" cap="flat" cmpd="sng">
            <a:solidFill>
              <a:schemeClr val="dk1"/>
            </a:solidFill>
            <a:prstDash val="dot"/>
            <a:round/>
            <a:headEnd type="none" w="med" len="med"/>
            <a:tailEnd type="oval" w="med" len="med"/>
          </a:ln>
        </p:spPr>
      </p:cxnSp>
      <p:grpSp>
        <p:nvGrpSpPr>
          <p:cNvPr id="6" name="Google Shape;6793;p65">
            <a:extLst>
              <a:ext uri="{FF2B5EF4-FFF2-40B4-BE49-F238E27FC236}">
                <a16:creationId xmlns:a16="http://schemas.microsoft.com/office/drawing/2014/main" id="{E311F6E4-49EA-D1A1-65DF-A9048B7E4939}"/>
              </a:ext>
            </a:extLst>
          </p:cNvPr>
          <p:cNvGrpSpPr/>
          <p:nvPr/>
        </p:nvGrpSpPr>
        <p:grpSpPr>
          <a:xfrm>
            <a:off x="4122764" y="4009796"/>
            <a:ext cx="715717" cy="652075"/>
            <a:chOff x="1052950" y="3649025"/>
            <a:chExt cx="273500" cy="267325"/>
          </a:xfrm>
          <a:solidFill>
            <a:schemeClr val="accent1">
              <a:lumMod val="50000"/>
            </a:schemeClr>
          </a:solidFill>
        </p:grpSpPr>
        <p:sp>
          <p:nvSpPr>
            <p:cNvPr id="7" name="Google Shape;6794;p65">
              <a:extLst>
                <a:ext uri="{FF2B5EF4-FFF2-40B4-BE49-F238E27FC236}">
                  <a16:creationId xmlns:a16="http://schemas.microsoft.com/office/drawing/2014/main" id="{438B50EE-E700-C118-C829-C1DC63896678}"/>
                </a:ext>
              </a:extLst>
            </p:cNvPr>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95;p65">
              <a:extLst>
                <a:ext uri="{FF2B5EF4-FFF2-40B4-BE49-F238E27FC236}">
                  <a16:creationId xmlns:a16="http://schemas.microsoft.com/office/drawing/2014/main" id="{EECFBF6E-C36E-28D1-25C3-4C2C66FCA3AD}"/>
                </a:ext>
              </a:extLst>
            </p:cNvPr>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96;p65">
              <a:extLst>
                <a:ext uri="{FF2B5EF4-FFF2-40B4-BE49-F238E27FC236}">
                  <a16:creationId xmlns:a16="http://schemas.microsoft.com/office/drawing/2014/main" id="{75FB80F5-CADA-4381-4E6B-876CDB238C97}"/>
                </a:ext>
              </a:extLst>
            </p:cNvPr>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97;p65">
              <a:extLst>
                <a:ext uri="{FF2B5EF4-FFF2-40B4-BE49-F238E27FC236}">
                  <a16:creationId xmlns:a16="http://schemas.microsoft.com/office/drawing/2014/main" id="{D11501C0-0F71-4EB4-63F7-4530A0A64021}"/>
                </a:ext>
              </a:extLst>
            </p:cNvPr>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98;p65">
              <a:extLst>
                <a:ext uri="{FF2B5EF4-FFF2-40B4-BE49-F238E27FC236}">
                  <a16:creationId xmlns:a16="http://schemas.microsoft.com/office/drawing/2014/main" id="{8A4D0646-89E8-0ECD-5D5F-7DC3709F2C1C}"/>
                </a:ext>
              </a:extLst>
            </p:cNvPr>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99;p65">
              <a:extLst>
                <a:ext uri="{FF2B5EF4-FFF2-40B4-BE49-F238E27FC236}">
                  <a16:creationId xmlns:a16="http://schemas.microsoft.com/office/drawing/2014/main" id="{C53326E5-FF82-E9F9-4858-6C62FEB36309}"/>
                </a:ext>
              </a:extLst>
            </p:cNvPr>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46021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2">
          <a:extLst>
            <a:ext uri="{FF2B5EF4-FFF2-40B4-BE49-F238E27FC236}">
              <a16:creationId xmlns:a16="http://schemas.microsoft.com/office/drawing/2014/main" id="{259B2A5C-E4CF-4B79-23F5-86EAB83BA20A}"/>
            </a:ext>
          </a:extLst>
        </p:cNvPr>
        <p:cNvGrpSpPr/>
        <p:nvPr/>
      </p:nvGrpSpPr>
      <p:grpSpPr>
        <a:xfrm>
          <a:off x="0" y="0"/>
          <a:ext cx="0" cy="0"/>
          <a:chOff x="0" y="0"/>
          <a:chExt cx="0" cy="0"/>
        </a:xfrm>
      </p:grpSpPr>
      <p:sp>
        <p:nvSpPr>
          <p:cNvPr id="493" name="Google Shape;493;p34">
            <a:extLst>
              <a:ext uri="{FF2B5EF4-FFF2-40B4-BE49-F238E27FC236}">
                <a16:creationId xmlns:a16="http://schemas.microsoft.com/office/drawing/2014/main" id="{82859112-C140-DA50-8E7D-4191BD9F805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Experimental Approach Summary</a:t>
            </a:r>
            <a:endParaRPr dirty="0"/>
          </a:p>
        </p:txBody>
      </p:sp>
      <p:sp>
        <p:nvSpPr>
          <p:cNvPr id="494" name="Google Shape;494;p34">
            <a:extLst>
              <a:ext uri="{FF2B5EF4-FFF2-40B4-BE49-F238E27FC236}">
                <a16:creationId xmlns:a16="http://schemas.microsoft.com/office/drawing/2014/main" id="{18845631-DC3E-1E53-6990-8BFC2A66702C}"/>
              </a:ext>
            </a:extLst>
          </p:cNvPr>
          <p:cNvSpPr txBox="1"/>
          <p:nvPr/>
        </p:nvSpPr>
        <p:spPr>
          <a:xfrm>
            <a:off x="6311700" y="3992911"/>
            <a:ext cx="21123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Hind"/>
                <a:ea typeface="Hind"/>
                <a:cs typeface="Hind"/>
                <a:sym typeface="Hind"/>
              </a:rPr>
              <a:t> by removing irrelevant or generic questions</a:t>
            </a:r>
            <a:endParaRPr dirty="0">
              <a:solidFill>
                <a:schemeClr val="dk1"/>
              </a:solidFill>
              <a:latin typeface="Hind"/>
              <a:ea typeface="Hind"/>
              <a:cs typeface="Hind"/>
              <a:sym typeface="Hind"/>
            </a:endParaRPr>
          </a:p>
        </p:txBody>
      </p:sp>
      <p:sp>
        <p:nvSpPr>
          <p:cNvPr id="495" name="Google Shape;495;p34">
            <a:extLst>
              <a:ext uri="{FF2B5EF4-FFF2-40B4-BE49-F238E27FC236}">
                <a16:creationId xmlns:a16="http://schemas.microsoft.com/office/drawing/2014/main" id="{2C8E0779-7EFE-FCF0-C348-AF817FB70C86}"/>
              </a:ext>
            </a:extLst>
          </p:cNvPr>
          <p:cNvSpPr txBox="1"/>
          <p:nvPr/>
        </p:nvSpPr>
        <p:spPr>
          <a:xfrm>
            <a:off x="6311700" y="3515013"/>
            <a:ext cx="21123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dk1"/>
                </a:solidFill>
                <a:latin typeface="Archivo"/>
                <a:ea typeface="Archivo"/>
                <a:cs typeface="Archivo"/>
                <a:sym typeface="Archivo"/>
              </a:rPr>
              <a:t>Refine content</a:t>
            </a:r>
            <a:endParaRPr sz="2000" b="1" dirty="0">
              <a:solidFill>
                <a:schemeClr val="dk1"/>
              </a:solidFill>
              <a:latin typeface="Archivo"/>
              <a:ea typeface="Archivo"/>
              <a:cs typeface="Archivo"/>
              <a:sym typeface="Archivo"/>
            </a:endParaRPr>
          </a:p>
        </p:txBody>
      </p:sp>
      <p:sp>
        <p:nvSpPr>
          <p:cNvPr id="496" name="Google Shape;496;p34">
            <a:extLst>
              <a:ext uri="{FF2B5EF4-FFF2-40B4-BE49-F238E27FC236}">
                <a16:creationId xmlns:a16="http://schemas.microsoft.com/office/drawing/2014/main" id="{2443B359-0C6C-2B8A-CA1B-FBD39A06C26C}"/>
              </a:ext>
            </a:extLst>
          </p:cNvPr>
          <p:cNvSpPr txBox="1"/>
          <p:nvPr/>
        </p:nvSpPr>
        <p:spPr>
          <a:xfrm>
            <a:off x="6311700" y="2603573"/>
            <a:ext cx="21123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Hind"/>
                <a:ea typeface="Hind"/>
                <a:cs typeface="Hind"/>
                <a:sym typeface="Hind"/>
              </a:rPr>
              <a:t>for fine-tuning</a:t>
            </a:r>
            <a:endParaRPr dirty="0">
              <a:solidFill>
                <a:schemeClr val="dk1"/>
              </a:solidFill>
              <a:latin typeface="Hind"/>
              <a:ea typeface="Hind"/>
              <a:cs typeface="Hind"/>
              <a:sym typeface="Hind"/>
            </a:endParaRPr>
          </a:p>
        </p:txBody>
      </p:sp>
      <p:sp>
        <p:nvSpPr>
          <p:cNvPr id="497" name="Google Shape;497;p34">
            <a:extLst>
              <a:ext uri="{FF2B5EF4-FFF2-40B4-BE49-F238E27FC236}">
                <a16:creationId xmlns:a16="http://schemas.microsoft.com/office/drawing/2014/main" id="{D7C23997-2535-1297-8DF4-7FF4AB9C8532}"/>
              </a:ext>
            </a:extLst>
          </p:cNvPr>
          <p:cNvSpPr txBox="1"/>
          <p:nvPr/>
        </p:nvSpPr>
        <p:spPr>
          <a:xfrm>
            <a:off x="6311700" y="2125675"/>
            <a:ext cx="21123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dk1"/>
                </a:solidFill>
                <a:latin typeface="Archivo"/>
                <a:ea typeface="Archivo"/>
                <a:cs typeface="Archivo"/>
                <a:sym typeface="Archivo"/>
              </a:rPr>
              <a:t>Compile JSONL datasets</a:t>
            </a:r>
            <a:endParaRPr sz="2000" b="1" dirty="0">
              <a:solidFill>
                <a:schemeClr val="dk1"/>
              </a:solidFill>
              <a:latin typeface="Archivo"/>
              <a:ea typeface="Archivo"/>
              <a:cs typeface="Archivo"/>
              <a:sym typeface="Archivo"/>
            </a:endParaRPr>
          </a:p>
        </p:txBody>
      </p:sp>
      <p:sp>
        <p:nvSpPr>
          <p:cNvPr id="498" name="Google Shape;498;p34">
            <a:extLst>
              <a:ext uri="{FF2B5EF4-FFF2-40B4-BE49-F238E27FC236}">
                <a16:creationId xmlns:a16="http://schemas.microsoft.com/office/drawing/2014/main" id="{137BFD74-2B95-2E49-EE78-F172FEC64F77}"/>
              </a:ext>
            </a:extLst>
          </p:cNvPr>
          <p:cNvSpPr txBox="1"/>
          <p:nvPr/>
        </p:nvSpPr>
        <p:spPr>
          <a:xfrm>
            <a:off x="3515850" y="1542023"/>
            <a:ext cx="21123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Hind"/>
                <a:ea typeface="Hind"/>
                <a:cs typeface="Hind"/>
                <a:sym typeface="Hind"/>
              </a:rPr>
              <a:t>based on relevance to ontology engineering </a:t>
            </a:r>
            <a:endParaRPr dirty="0">
              <a:solidFill>
                <a:schemeClr val="dk1"/>
              </a:solidFill>
              <a:latin typeface="Hind"/>
              <a:ea typeface="Hind"/>
              <a:cs typeface="Hind"/>
              <a:sym typeface="Hind"/>
            </a:endParaRPr>
          </a:p>
        </p:txBody>
      </p:sp>
      <p:sp>
        <p:nvSpPr>
          <p:cNvPr id="499" name="Google Shape;499;p34">
            <a:extLst>
              <a:ext uri="{FF2B5EF4-FFF2-40B4-BE49-F238E27FC236}">
                <a16:creationId xmlns:a16="http://schemas.microsoft.com/office/drawing/2014/main" id="{C6E02F17-20F9-3E40-F89B-2370149DE1F4}"/>
              </a:ext>
            </a:extLst>
          </p:cNvPr>
          <p:cNvSpPr txBox="1"/>
          <p:nvPr/>
        </p:nvSpPr>
        <p:spPr>
          <a:xfrm>
            <a:off x="2829300" y="1064125"/>
            <a:ext cx="3690033"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dk1"/>
                </a:solidFill>
                <a:latin typeface="Archivo"/>
                <a:ea typeface="Archivo"/>
                <a:cs typeface="Archivo"/>
                <a:sym typeface="Archivo"/>
              </a:rPr>
              <a:t>Select foundational texts</a:t>
            </a:r>
            <a:endParaRPr sz="2000" b="1" dirty="0">
              <a:solidFill>
                <a:schemeClr val="dk1"/>
              </a:solidFill>
              <a:latin typeface="Archivo"/>
              <a:ea typeface="Archivo"/>
              <a:cs typeface="Archivo"/>
              <a:sym typeface="Archivo"/>
            </a:endParaRPr>
          </a:p>
        </p:txBody>
      </p:sp>
      <p:sp>
        <p:nvSpPr>
          <p:cNvPr id="500" name="Google Shape;500;p34">
            <a:extLst>
              <a:ext uri="{FF2B5EF4-FFF2-40B4-BE49-F238E27FC236}">
                <a16:creationId xmlns:a16="http://schemas.microsoft.com/office/drawing/2014/main" id="{58D15B09-6DFA-87D8-9A76-03419AF9C3DB}"/>
              </a:ext>
            </a:extLst>
          </p:cNvPr>
          <p:cNvSpPr txBox="1"/>
          <p:nvPr/>
        </p:nvSpPr>
        <p:spPr>
          <a:xfrm flipH="1">
            <a:off x="720000" y="3992902"/>
            <a:ext cx="21093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Hind"/>
                <a:ea typeface="Hind"/>
                <a:cs typeface="Hind"/>
                <a:sym typeface="Hind"/>
              </a:rPr>
              <a:t>in JSONL format, using tailored prompts with iterative adjustments</a:t>
            </a:r>
            <a:endParaRPr dirty="0">
              <a:solidFill>
                <a:schemeClr val="dk1"/>
              </a:solidFill>
              <a:latin typeface="Hind"/>
              <a:ea typeface="Hind"/>
              <a:cs typeface="Hind"/>
              <a:sym typeface="Hind"/>
            </a:endParaRPr>
          </a:p>
        </p:txBody>
      </p:sp>
      <p:sp>
        <p:nvSpPr>
          <p:cNvPr id="501" name="Google Shape;501;p34">
            <a:extLst>
              <a:ext uri="{FF2B5EF4-FFF2-40B4-BE49-F238E27FC236}">
                <a16:creationId xmlns:a16="http://schemas.microsoft.com/office/drawing/2014/main" id="{C27174DD-24B8-2251-D0E5-01988BD20B36}"/>
              </a:ext>
            </a:extLst>
          </p:cNvPr>
          <p:cNvSpPr txBox="1"/>
          <p:nvPr/>
        </p:nvSpPr>
        <p:spPr>
          <a:xfrm flipH="1">
            <a:off x="720000" y="3515006"/>
            <a:ext cx="21093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dk1"/>
                </a:solidFill>
                <a:latin typeface="Archivo"/>
                <a:ea typeface="Archivo"/>
                <a:cs typeface="Archivo"/>
                <a:sym typeface="Archivo"/>
              </a:rPr>
              <a:t>Generate Q&amp;A pairs</a:t>
            </a:r>
            <a:endParaRPr sz="2000" b="1" dirty="0">
              <a:solidFill>
                <a:schemeClr val="dk1"/>
              </a:solidFill>
              <a:latin typeface="Archivo"/>
              <a:ea typeface="Archivo"/>
              <a:cs typeface="Archivo"/>
              <a:sym typeface="Archivo"/>
            </a:endParaRPr>
          </a:p>
        </p:txBody>
      </p:sp>
      <p:sp>
        <p:nvSpPr>
          <p:cNvPr id="502" name="Google Shape;502;p34">
            <a:extLst>
              <a:ext uri="{FF2B5EF4-FFF2-40B4-BE49-F238E27FC236}">
                <a16:creationId xmlns:a16="http://schemas.microsoft.com/office/drawing/2014/main" id="{E3E02D4D-125C-27DD-E654-542244E7FD48}"/>
              </a:ext>
            </a:extLst>
          </p:cNvPr>
          <p:cNvSpPr txBox="1"/>
          <p:nvPr/>
        </p:nvSpPr>
        <p:spPr>
          <a:xfrm flipH="1">
            <a:off x="720000" y="2611172"/>
            <a:ext cx="21093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Hind"/>
                <a:ea typeface="Hind"/>
                <a:cs typeface="Hind"/>
                <a:sym typeface="Hind"/>
              </a:rPr>
              <a:t>into smaller units for efficient processing</a:t>
            </a:r>
            <a:endParaRPr dirty="0">
              <a:solidFill>
                <a:schemeClr val="dk1"/>
              </a:solidFill>
              <a:latin typeface="Hind"/>
              <a:ea typeface="Hind"/>
              <a:cs typeface="Hind"/>
              <a:sym typeface="Hind"/>
            </a:endParaRPr>
          </a:p>
        </p:txBody>
      </p:sp>
      <p:sp>
        <p:nvSpPr>
          <p:cNvPr id="503" name="Google Shape;503;p34">
            <a:extLst>
              <a:ext uri="{FF2B5EF4-FFF2-40B4-BE49-F238E27FC236}">
                <a16:creationId xmlns:a16="http://schemas.microsoft.com/office/drawing/2014/main" id="{4EE89CEA-C8B8-4664-E5DF-3D7C220AD8E8}"/>
              </a:ext>
            </a:extLst>
          </p:cNvPr>
          <p:cNvSpPr txBox="1"/>
          <p:nvPr/>
        </p:nvSpPr>
        <p:spPr>
          <a:xfrm flipH="1">
            <a:off x="720000" y="2133275"/>
            <a:ext cx="2109300" cy="55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dk1"/>
                </a:solidFill>
                <a:latin typeface="Archivo"/>
                <a:ea typeface="Archivo"/>
                <a:cs typeface="Archivo"/>
                <a:sym typeface="Archivo"/>
              </a:rPr>
              <a:t>Segment chapters</a:t>
            </a:r>
            <a:endParaRPr sz="2000" b="1" dirty="0">
              <a:solidFill>
                <a:schemeClr val="dk1"/>
              </a:solidFill>
              <a:latin typeface="Archivo"/>
              <a:ea typeface="Archivo"/>
              <a:cs typeface="Archivo"/>
              <a:sym typeface="Archivo"/>
            </a:endParaRPr>
          </a:p>
        </p:txBody>
      </p:sp>
      <p:sp>
        <p:nvSpPr>
          <p:cNvPr id="504" name="Google Shape;504;p34">
            <a:extLst>
              <a:ext uri="{FF2B5EF4-FFF2-40B4-BE49-F238E27FC236}">
                <a16:creationId xmlns:a16="http://schemas.microsoft.com/office/drawing/2014/main" id="{EBB88BAC-14F7-0762-EFD0-DB1E15D27545}"/>
              </a:ext>
            </a:extLst>
          </p:cNvPr>
          <p:cNvSpPr/>
          <p:nvPr/>
        </p:nvSpPr>
        <p:spPr>
          <a:xfrm rot="10800000" flipH="1">
            <a:off x="3441124" y="2557170"/>
            <a:ext cx="802399" cy="1123881"/>
          </a:xfrm>
          <a:custGeom>
            <a:avLst/>
            <a:gdLst/>
            <a:ahLst/>
            <a:cxnLst/>
            <a:rect l="l" t="t" r="r" b="b"/>
            <a:pathLst>
              <a:path w="2124" h="2975" extrusionOk="0">
                <a:moveTo>
                  <a:pt x="1261" y="2975"/>
                </a:moveTo>
                <a:lnTo>
                  <a:pt x="2124" y="1647"/>
                </a:lnTo>
                <a:cubicBezTo>
                  <a:pt x="1793" y="1388"/>
                  <a:pt x="1580" y="986"/>
                  <a:pt x="1580" y="535"/>
                </a:cubicBezTo>
                <a:cubicBezTo>
                  <a:pt x="1580" y="471"/>
                  <a:pt x="1585" y="408"/>
                  <a:pt x="1593" y="347"/>
                </a:cubicBezTo>
                <a:lnTo>
                  <a:pt x="48" y="0"/>
                </a:lnTo>
                <a:cubicBezTo>
                  <a:pt x="17" y="173"/>
                  <a:pt x="0" y="352"/>
                  <a:pt x="0" y="535"/>
                </a:cubicBezTo>
                <a:cubicBezTo>
                  <a:pt x="0" y="1540"/>
                  <a:pt x="499" y="2431"/>
                  <a:pt x="1261" y="2975"/>
                </a:cubicBezTo>
                <a:close/>
              </a:path>
            </a:pathLst>
          </a:custGeom>
          <a:solidFill>
            <a:schemeClr val="accent2"/>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5" name="Google Shape;505;p34">
            <a:extLst>
              <a:ext uri="{FF2B5EF4-FFF2-40B4-BE49-F238E27FC236}">
                <a16:creationId xmlns:a16="http://schemas.microsoft.com/office/drawing/2014/main" id="{34B53CDC-78D7-71A0-06C8-601240BA87FB}"/>
              </a:ext>
            </a:extLst>
          </p:cNvPr>
          <p:cNvSpPr/>
          <p:nvPr/>
        </p:nvSpPr>
        <p:spPr>
          <a:xfrm rot="10800000" flipH="1">
            <a:off x="4618655" y="3641007"/>
            <a:ext cx="1045688" cy="967482"/>
          </a:xfrm>
          <a:custGeom>
            <a:avLst/>
            <a:gdLst/>
            <a:ahLst/>
            <a:cxnLst/>
            <a:rect l="l" t="t" r="r" b="b"/>
            <a:pathLst>
              <a:path w="2768" h="2561" extrusionOk="0">
                <a:moveTo>
                  <a:pt x="0" y="1582"/>
                </a:moveTo>
                <a:cubicBezTo>
                  <a:pt x="575" y="1632"/>
                  <a:pt x="1053" y="2028"/>
                  <a:pt x="1223" y="2561"/>
                </a:cubicBezTo>
                <a:lnTo>
                  <a:pt x="2768" y="2214"/>
                </a:lnTo>
                <a:cubicBezTo>
                  <a:pt x="2436" y="977"/>
                  <a:pt x="1328" y="54"/>
                  <a:pt x="0" y="0"/>
                </a:cubicBezTo>
                <a:lnTo>
                  <a:pt x="0" y="1582"/>
                </a:lnTo>
                <a:close/>
              </a:path>
            </a:pathLst>
          </a:custGeom>
          <a:solidFill>
            <a:schemeClr val="lt2"/>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6" name="Google Shape;506;p34">
            <a:extLst>
              <a:ext uri="{FF2B5EF4-FFF2-40B4-BE49-F238E27FC236}">
                <a16:creationId xmlns:a16="http://schemas.microsoft.com/office/drawing/2014/main" id="{00B101C3-639C-326E-230B-B6471C75F60C}"/>
              </a:ext>
            </a:extLst>
          </p:cNvPr>
          <p:cNvSpPr/>
          <p:nvPr/>
        </p:nvSpPr>
        <p:spPr>
          <a:xfrm rot="10800000" flipH="1">
            <a:off x="3479658" y="3641007"/>
            <a:ext cx="1046066" cy="967482"/>
          </a:xfrm>
          <a:custGeom>
            <a:avLst/>
            <a:gdLst/>
            <a:ahLst/>
            <a:cxnLst/>
            <a:rect l="l" t="t" r="r" b="b"/>
            <a:pathLst>
              <a:path w="2769" h="2561" extrusionOk="0">
                <a:moveTo>
                  <a:pt x="1545" y="2561"/>
                </a:moveTo>
                <a:cubicBezTo>
                  <a:pt x="1715" y="2028"/>
                  <a:pt x="2193" y="1632"/>
                  <a:pt x="2769" y="1582"/>
                </a:cubicBezTo>
                <a:lnTo>
                  <a:pt x="2769" y="0"/>
                </a:lnTo>
                <a:cubicBezTo>
                  <a:pt x="1440" y="54"/>
                  <a:pt x="333" y="977"/>
                  <a:pt x="0" y="2214"/>
                </a:cubicBezTo>
                <a:lnTo>
                  <a:pt x="1545" y="2561"/>
                </a:lnTo>
                <a:close/>
              </a:path>
            </a:pathLst>
          </a:custGeom>
          <a:solidFill>
            <a:schemeClr val="accen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7" name="Google Shape;507;p34">
            <a:extLst>
              <a:ext uri="{FF2B5EF4-FFF2-40B4-BE49-F238E27FC236}">
                <a16:creationId xmlns:a16="http://schemas.microsoft.com/office/drawing/2014/main" id="{A622AE53-8181-0BD4-8D16-7B9B35694228}"/>
              </a:ext>
            </a:extLst>
          </p:cNvPr>
          <p:cNvSpPr/>
          <p:nvPr/>
        </p:nvSpPr>
        <p:spPr>
          <a:xfrm rot="10800000" flipH="1">
            <a:off x="4900854" y="2557170"/>
            <a:ext cx="802022" cy="1123881"/>
          </a:xfrm>
          <a:custGeom>
            <a:avLst/>
            <a:gdLst/>
            <a:ahLst/>
            <a:cxnLst/>
            <a:rect l="l" t="t" r="r" b="b"/>
            <a:pathLst>
              <a:path w="2123" h="2975" extrusionOk="0">
                <a:moveTo>
                  <a:pt x="530" y="347"/>
                </a:moveTo>
                <a:cubicBezTo>
                  <a:pt x="538" y="408"/>
                  <a:pt x="543" y="471"/>
                  <a:pt x="543" y="535"/>
                </a:cubicBezTo>
                <a:cubicBezTo>
                  <a:pt x="543" y="986"/>
                  <a:pt x="330" y="1388"/>
                  <a:pt x="0" y="1647"/>
                </a:cubicBezTo>
                <a:lnTo>
                  <a:pt x="862" y="2975"/>
                </a:lnTo>
                <a:cubicBezTo>
                  <a:pt x="1625" y="2432"/>
                  <a:pt x="2123" y="1540"/>
                  <a:pt x="2123" y="535"/>
                </a:cubicBezTo>
                <a:cubicBezTo>
                  <a:pt x="2123" y="352"/>
                  <a:pt x="2107" y="173"/>
                  <a:pt x="2075" y="0"/>
                </a:cubicBezTo>
                <a:lnTo>
                  <a:pt x="530" y="347"/>
                </a:lnTo>
                <a:close/>
              </a:path>
            </a:pathLst>
          </a:custGeom>
          <a:solidFill>
            <a:schemeClr val="dk2"/>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8" name="Google Shape;508;p34">
            <a:extLst>
              <a:ext uri="{FF2B5EF4-FFF2-40B4-BE49-F238E27FC236}">
                <a16:creationId xmlns:a16="http://schemas.microsoft.com/office/drawing/2014/main" id="{EFC1C364-0506-3F83-C46B-0A8726EA912B}"/>
              </a:ext>
            </a:extLst>
          </p:cNvPr>
          <p:cNvSpPr/>
          <p:nvPr/>
        </p:nvSpPr>
        <p:spPr>
          <a:xfrm rot="10800000" flipH="1">
            <a:off x="3995701" y="2348261"/>
            <a:ext cx="1152977" cy="659595"/>
          </a:xfrm>
          <a:custGeom>
            <a:avLst/>
            <a:gdLst/>
            <a:ahLst/>
            <a:cxnLst/>
            <a:rect l="l" t="t" r="r" b="b"/>
            <a:pathLst>
              <a:path w="3052" h="1746" extrusionOk="0">
                <a:moveTo>
                  <a:pt x="2189" y="0"/>
                </a:moveTo>
                <a:cubicBezTo>
                  <a:pt x="1991" y="106"/>
                  <a:pt x="1765" y="166"/>
                  <a:pt x="1526" y="166"/>
                </a:cubicBezTo>
                <a:cubicBezTo>
                  <a:pt x="1286" y="166"/>
                  <a:pt x="1060" y="106"/>
                  <a:pt x="862" y="0"/>
                </a:cubicBezTo>
                <a:lnTo>
                  <a:pt x="0" y="1327"/>
                </a:lnTo>
                <a:cubicBezTo>
                  <a:pt x="447" y="1593"/>
                  <a:pt x="969" y="1746"/>
                  <a:pt x="1526" y="1746"/>
                </a:cubicBezTo>
                <a:cubicBezTo>
                  <a:pt x="2083" y="1746"/>
                  <a:pt x="2605" y="1593"/>
                  <a:pt x="3052" y="1327"/>
                </a:cubicBezTo>
                <a:lnTo>
                  <a:pt x="2189" y="0"/>
                </a:lnTo>
                <a:close/>
              </a:path>
            </a:pathLst>
          </a:custGeom>
          <a:solidFill>
            <a:schemeClr val="dk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9" name="Google Shape;509;p34">
            <a:extLst>
              <a:ext uri="{FF2B5EF4-FFF2-40B4-BE49-F238E27FC236}">
                <a16:creationId xmlns:a16="http://schemas.microsoft.com/office/drawing/2014/main" id="{A9514A62-E2C8-5E3A-96D6-F4C9EF4614C1}"/>
              </a:ext>
            </a:extLst>
          </p:cNvPr>
          <p:cNvSpPr/>
          <p:nvPr/>
        </p:nvSpPr>
        <p:spPr>
          <a:xfrm rot="10800000" flipH="1">
            <a:off x="4044812" y="2951190"/>
            <a:ext cx="1054377" cy="1054370"/>
          </a:xfrm>
          <a:custGeom>
            <a:avLst/>
            <a:gdLst/>
            <a:ahLst/>
            <a:cxnLst/>
            <a:rect l="l" t="t" r="r" b="b"/>
            <a:pathLst>
              <a:path w="2791" h="2791" extrusionOk="0">
                <a:moveTo>
                  <a:pt x="2791" y="1396"/>
                </a:moveTo>
                <a:cubicBezTo>
                  <a:pt x="2791" y="1641"/>
                  <a:pt x="2727" y="1881"/>
                  <a:pt x="2604" y="2093"/>
                </a:cubicBezTo>
                <a:cubicBezTo>
                  <a:pt x="2482" y="2305"/>
                  <a:pt x="2305" y="2482"/>
                  <a:pt x="2093" y="2604"/>
                </a:cubicBezTo>
                <a:cubicBezTo>
                  <a:pt x="1881" y="2727"/>
                  <a:pt x="1641" y="2791"/>
                  <a:pt x="1396" y="2791"/>
                </a:cubicBezTo>
                <a:cubicBezTo>
                  <a:pt x="1151" y="2791"/>
                  <a:pt x="910" y="2727"/>
                  <a:pt x="698" y="2604"/>
                </a:cubicBezTo>
                <a:cubicBezTo>
                  <a:pt x="486" y="2482"/>
                  <a:pt x="310" y="2305"/>
                  <a:pt x="187" y="2093"/>
                </a:cubicBezTo>
                <a:cubicBezTo>
                  <a:pt x="65" y="1881"/>
                  <a:pt x="0" y="1641"/>
                  <a:pt x="0" y="1396"/>
                </a:cubicBezTo>
                <a:cubicBezTo>
                  <a:pt x="0" y="1151"/>
                  <a:pt x="65" y="910"/>
                  <a:pt x="187" y="698"/>
                </a:cubicBezTo>
                <a:cubicBezTo>
                  <a:pt x="310" y="486"/>
                  <a:pt x="486" y="310"/>
                  <a:pt x="698" y="187"/>
                </a:cubicBezTo>
                <a:cubicBezTo>
                  <a:pt x="910" y="65"/>
                  <a:pt x="1151" y="0"/>
                  <a:pt x="1396" y="0"/>
                </a:cubicBezTo>
                <a:cubicBezTo>
                  <a:pt x="1641" y="0"/>
                  <a:pt x="1881" y="65"/>
                  <a:pt x="2093" y="187"/>
                </a:cubicBezTo>
                <a:cubicBezTo>
                  <a:pt x="2305" y="310"/>
                  <a:pt x="2482" y="486"/>
                  <a:pt x="2604" y="698"/>
                </a:cubicBezTo>
                <a:cubicBezTo>
                  <a:pt x="2727" y="910"/>
                  <a:pt x="2791" y="1151"/>
                  <a:pt x="2791" y="1396"/>
                </a:cubicBezTo>
                <a:close/>
              </a:path>
            </a:pathLst>
          </a:custGeom>
          <a:solidFill>
            <a:schemeClr val="lt1"/>
          </a:solidFill>
          <a:ln>
            <a:noFill/>
          </a:ln>
          <a:effectLst>
            <a:outerShdw blurRad="57150" dist="19050" dir="5400000" algn="bl" rotWithShape="0">
              <a:schemeClr val="accent3">
                <a:alpha val="50000"/>
              </a:schemeClr>
            </a:outerShdw>
          </a:effectLst>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dk1"/>
              </a:solidFill>
              <a:latin typeface="Arial"/>
              <a:ea typeface="Arial"/>
              <a:cs typeface="Arial"/>
              <a:sym typeface="Arial"/>
            </a:endParaRPr>
          </a:p>
        </p:txBody>
      </p:sp>
      <p:grpSp>
        <p:nvGrpSpPr>
          <p:cNvPr id="2" name="Google Shape;1013;p47">
            <a:extLst>
              <a:ext uri="{FF2B5EF4-FFF2-40B4-BE49-F238E27FC236}">
                <a16:creationId xmlns:a16="http://schemas.microsoft.com/office/drawing/2014/main" id="{1375DCEE-97DC-FDB1-27DB-3D87AC05286B}"/>
              </a:ext>
            </a:extLst>
          </p:cNvPr>
          <p:cNvGrpSpPr/>
          <p:nvPr/>
        </p:nvGrpSpPr>
        <p:grpSpPr>
          <a:xfrm rot="6770257" flipH="1">
            <a:off x="4184441" y="3076304"/>
            <a:ext cx="820022" cy="845345"/>
            <a:chOff x="4818100" y="1507675"/>
            <a:chExt cx="71225" cy="71625"/>
          </a:xfrm>
        </p:grpSpPr>
        <p:sp>
          <p:nvSpPr>
            <p:cNvPr id="3" name="Google Shape;1014;p47">
              <a:extLst>
                <a:ext uri="{FF2B5EF4-FFF2-40B4-BE49-F238E27FC236}">
                  <a16:creationId xmlns:a16="http://schemas.microsoft.com/office/drawing/2014/main" id="{284B98D4-62D8-4CBB-D096-35DCA65E9191}"/>
                </a:ext>
              </a:extLst>
            </p:cNvPr>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15;p47">
              <a:extLst>
                <a:ext uri="{FF2B5EF4-FFF2-40B4-BE49-F238E27FC236}">
                  <a16:creationId xmlns:a16="http://schemas.microsoft.com/office/drawing/2014/main" id="{D56CEC1E-F9A5-E1CA-F1D4-F77A546CE563}"/>
                </a:ext>
              </a:extLst>
            </p:cNvPr>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16;p47">
              <a:extLst>
                <a:ext uri="{FF2B5EF4-FFF2-40B4-BE49-F238E27FC236}">
                  <a16:creationId xmlns:a16="http://schemas.microsoft.com/office/drawing/2014/main" id="{64AA014A-142F-A285-BE88-05247FD9F3E4}"/>
                </a:ext>
              </a:extLst>
            </p:cNvPr>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17;p47">
              <a:extLst>
                <a:ext uri="{FF2B5EF4-FFF2-40B4-BE49-F238E27FC236}">
                  <a16:creationId xmlns:a16="http://schemas.microsoft.com/office/drawing/2014/main" id="{CBE85154-6076-51D6-1667-AF02D0F442C0}"/>
                </a:ext>
              </a:extLst>
            </p:cNvPr>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0461946"/>
      </p:ext>
    </p:extLst>
  </p:cSld>
  <p:clrMapOvr>
    <a:masterClrMapping/>
  </p:clrMapOvr>
</p:sld>
</file>

<file path=ppt/theme/theme1.xml><?xml version="1.0" encoding="utf-8"?>
<a:theme xmlns:a="http://schemas.openxmlformats.org/drawingml/2006/main" name="College Lessons with Cycle Diagrams by Slidesgo">
  <a:themeElements>
    <a:clrScheme name="Simple Light">
      <a:dk1>
        <a:srgbClr val="201F4B"/>
      </a:dk1>
      <a:lt1>
        <a:srgbClr val="FEF5F0"/>
      </a:lt1>
      <a:dk2>
        <a:srgbClr val="5E54B5"/>
      </a:dk2>
      <a:lt2>
        <a:srgbClr val="9156F1"/>
      </a:lt2>
      <a:accent1>
        <a:srgbClr val="D4A4E2"/>
      </a:accent1>
      <a:accent2>
        <a:srgbClr val="C6E6A3"/>
      </a:accent2>
      <a:accent3>
        <a:srgbClr val="FFFFFF"/>
      </a:accent3>
      <a:accent4>
        <a:srgbClr val="FFFFFF"/>
      </a:accent4>
      <a:accent5>
        <a:srgbClr val="FFFFFF"/>
      </a:accent5>
      <a:accent6>
        <a:srgbClr val="FFFFFF"/>
      </a:accent6>
      <a:hlink>
        <a:srgbClr val="201F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6704</TotalTime>
  <Words>1659</Words>
  <Application>Microsoft Macintosh PowerPoint</Application>
  <PresentationFormat>Προβολή στην οθόνη (16:9)</PresentationFormat>
  <Paragraphs>590</Paragraphs>
  <Slides>32</Slides>
  <Notes>28</Notes>
  <HiddenSlides>0</HiddenSlides>
  <MMClips>0</MMClips>
  <ScaleCrop>false</ScaleCrop>
  <HeadingPairs>
    <vt:vector size="6" baseType="variant">
      <vt:variant>
        <vt:lpstr>Γραμματοσειρές που χρησιμοποιούνται</vt:lpstr>
      </vt:variant>
      <vt:variant>
        <vt:i4>10</vt:i4>
      </vt:variant>
      <vt:variant>
        <vt:lpstr>Θέμα</vt:lpstr>
      </vt:variant>
      <vt:variant>
        <vt:i4>1</vt:i4>
      </vt:variant>
      <vt:variant>
        <vt:lpstr>Τίτλοι διαφανειών</vt:lpstr>
      </vt:variant>
      <vt:variant>
        <vt:i4>32</vt:i4>
      </vt:variant>
    </vt:vector>
  </HeadingPairs>
  <TitlesOfParts>
    <vt:vector size="43" baseType="lpstr">
      <vt:lpstr>Aptos</vt:lpstr>
      <vt:lpstr>Arial</vt:lpstr>
      <vt:lpstr>Mada</vt:lpstr>
      <vt:lpstr>Lexend</vt:lpstr>
      <vt:lpstr>Hind</vt:lpstr>
      <vt:lpstr>Darker Grotesque SemiBold</vt:lpstr>
      <vt:lpstr>Trebuchet MS</vt:lpstr>
      <vt:lpstr>Montserrat</vt:lpstr>
      <vt:lpstr>Archivo</vt:lpstr>
      <vt:lpstr>Hind SemiBold</vt:lpstr>
      <vt:lpstr>College Lessons with Cycle Diagrams by Slidesgo</vt:lpstr>
      <vt:lpstr>Experimental Approach for Fine-Tuning GPT-4 for Ontology Engineering</vt:lpstr>
      <vt:lpstr>Fine-tuning GPT-4 for OE</vt:lpstr>
      <vt:lpstr>Data Preparation Workflow</vt:lpstr>
      <vt:lpstr>Segmentation of Textual Content</vt:lpstr>
      <vt:lpstr>Generating JSONL data</vt:lpstr>
      <vt:lpstr>Iterative review and refinement</vt:lpstr>
      <vt:lpstr>JSONL File Creation</vt:lpstr>
      <vt:lpstr>Challenges Encountered</vt:lpstr>
      <vt:lpstr>Experimental Approach Summary</vt:lpstr>
      <vt:lpstr>1st fine-tuning on GPT-4</vt:lpstr>
      <vt:lpstr>1st fine-tuning on GPT-4</vt:lpstr>
      <vt:lpstr>1st fine-tuning on GPT-4</vt:lpstr>
      <vt:lpstr>1st fine-tuning on GPT-4 </vt:lpstr>
      <vt:lpstr>2st fine-tuning on GPT-4</vt:lpstr>
      <vt:lpstr>2st fine-tuning on GPT-4</vt:lpstr>
      <vt:lpstr>2st fine-tuning on GPT-4</vt:lpstr>
      <vt:lpstr>2st fine-tuning on GPT-4</vt:lpstr>
      <vt:lpstr>3st fine-tuning on GPT-4</vt:lpstr>
      <vt:lpstr>3st fine-tuning on GPT-4</vt:lpstr>
      <vt:lpstr>3st fine-tuning on GPT-4</vt:lpstr>
      <vt:lpstr>3st fine-tuning on GPT-4</vt:lpstr>
      <vt:lpstr>1st fine-tuning on Mistral</vt:lpstr>
      <vt:lpstr>1st fine-tuning on Mistral</vt:lpstr>
      <vt:lpstr>1st fine-tuning on Mistral </vt:lpstr>
      <vt:lpstr>2st fine-tuning on Mistral</vt:lpstr>
      <vt:lpstr>2st fine-tuning on Mistral</vt:lpstr>
      <vt:lpstr>2st fine-tuning on Mistral </vt:lpstr>
      <vt:lpstr>3st fine-tuning on Mistral</vt:lpstr>
      <vt:lpstr>Comparison (GPT4)</vt:lpstr>
      <vt:lpstr>Comparison (Mistral)</vt:lpstr>
      <vt:lpstr>Results-Notes-Observations</vt:lpstr>
      <vt:lpstr>Results-Notes-Observations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Dimitris Doumanas</cp:lastModifiedBy>
  <cp:revision>18</cp:revision>
  <dcterms:modified xsi:type="dcterms:W3CDTF">2024-12-07T09:08:46Z</dcterms:modified>
</cp:coreProperties>
</file>